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 id="2147483671" r:id="rId3"/>
    <p:sldMasterId id="2147483685" r:id="rId4"/>
  </p:sldMasterIdLst>
  <p:notesMasterIdLst>
    <p:notesMasterId r:id="rId55"/>
  </p:notesMasterIdLst>
  <p:handoutMasterIdLst>
    <p:handoutMasterId r:id="rId56"/>
  </p:handoutMasterIdLst>
  <p:sldIdLst>
    <p:sldId id="256" r:id="rId5"/>
    <p:sldId id="257" r:id="rId6"/>
    <p:sldId id="258" r:id="rId7"/>
    <p:sldId id="332" r:id="rId8"/>
    <p:sldId id="333" r:id="rId9"/>
    <p:sldId id="334" r:id="rId10"/>
    <p:sldId id="335" r:id="rId11"/>
    <p:sldId id="260" r:id="rId12"/>
    <p:sldId id="261" r:id="rId13"/>
    <p:sldId id="292" r:id="rId14"/>
    <p:sldId id="295" r:id="rId15"/>
    <p:sldId id="293" r:id="rId16"/>
    <p:sldId id="262" r:id="rId17"/>
    <p:sldId id="263" r:id="rId18"/>
    <p:sldId id="264" r:id="rId19"/>
    <p:sldId id="267" r:id="rId20"/>
    <p:sldId id="280" r:id="rId21"/>
    <p:sldId id="304" r:id="rId22"/>
    <p:sldId id="294" r:id="rId23"/>
    <p:sldId id="297" r:id="rId24"/>
    <p:sldId id="298" r:id="rId25"/>
    <p:sldId id="299" r:id="rId26"/>
    <p:sldId id="300" r:id="rId27"/>
    <p:sldId id="279" r:id="rId28"/>
    <p:sldId id="282" r:id="rId29"/>
    <p:sldId id="268" r:id="rId30"/>
    <p:sldId id="336" r:id="rId31"/>
    <p:sldId id="337" r:id="rId32"/>
    <p:sldId id="305" r:id="rId33"/>
    <p:sldId id="306" r:id="rId34"/>
    <p:sldId id="269" r:id="rId35"/>
    <p:sldId id="270" r:id="rId36"/>
    <p:sldId id="272" r:id="rId37"/>
    <p:sldId id="273" r:id="rId38"/>
    <p:sldId id="316" r:id="rId39"/>
    <p:sldId id="317" r:id="rId40"/>
    <p:sldId id="307" r:id="rId41"/>
    <p:sldId id="320" r:id="rId42"/>
    <p:sldId id="321" r:id="rId43"/>
    <p:sldId id="344" r:id="rId44"/>
    <p:sldId id="328" r:id="rId45"/>
    <p:sldId id="322" r:id="rId46"/>
    <p:sldId id="315" r:id="rId47"/>
    <p:sldId id="275" r:id="rId48"/>
    <p:sldId id="323" r:id="rId49"/>
    <p:sldId id="339" r:id="rId50"/>
    <p:sldId id="341" r:id="rId51"/>
    <p:sldId id="342" r:id="rId52"/>
    <p:sldId id="343" r:id="rId53"/>
    <p:sldId id="278" r:id="rId54"/>
  </p:sldIdLst>
  <p:sldSz cx="9144000" cy="5143500" type="screen16x9"/>
  <p:notesSz cx="7053263" cy="9309100"/>
  <p:embeddedFontLst>
    <p:embeddedFont>
      <p:font typeface="Arial Narrow" panose="020B0606020202030204" pitchFamily="34" charset="0"/>
      <p:regular r:id="rId57"/>
      <p:bold r:id="rId58"/>
      <p:italic r:id="rId59"/>
      <p:boldItalic r:id="rId60"/>
    </p:embeddedFont>
    <p:embeddedFont>
      <p:font typeface="Book Antiqua" panose="02040602050305030304" pitchFamily="18" charset="0"/>
      <p:regular r:id="rId61"/>
      <p:bold r:id="rId62"/>
      <p:italic r:id="rId63"/>
      <p:boldItalic r:id="rId64"/>
    </p:embeddedFont>
    <p:embeddedFont>
      <p:font typeface="Cambria" panose="02040503050406030204" pitchFamily="18" charset="0"/>
      <p:regular r:id="rId65"/>
      <p:bold r:id="rId66"/>
      <p:italic r:id="rId67"/>
      <p:boldItalic r:id="rId68"/>
    </p:embeddedFont>
    <p:embeddedFont>
      <p:font typeface="Century Gothic" panose="020B0502020202020204" pitchFamily="34" charset="0"/>
      <p:regular r:id="rId69"/>
      <p:bold r:id="rId70"/>
      <p:italic r:id="rId71"/>
      <p:boldItalic r:id="rId72"/>
    </p:embeddedFont>
    <p:embeddedFont>
      <p:font typeface="Constantia" panose="02030602050306030303" pitchFamily="18" charset="0"/>
      <p:regular r:id="rId73"/>
      <p:bold r:id="rId74"/>
      <p:italic r:id="rId75"/>
      <p:boldItalic r:id="rId76"/>
    </p:embeddedFont>
    <p:embeddedFont>
      <p:font typeface="Droid Serif" panose="020B0604020202020204" charset="0"/>
      <p:regular r:id="rId77"/>
      <p:bold r:id="rId78"/>
      <p:italic r:id="rId79"/>
      <p:boldItalic r:id="rId80"/>
    </p:embeddedFont>
    <p:embeddedFont>
      <p:font typeface="Georgia" panose="02040502050405020303" pitchFamily="18" charset="0"/>
      <p:regular r:id="rId81"/>
      <p:bold r:id="rId82"/>
      <p:italic r:id="rId83"/>
      <p:boldItalic r:id="rId84"/>
    </p:embeddedFont>
    <p:embeddedFont>
      <p:font typeface="Gill Sans MT" panose="020B0502020104020203" pitchFamily="34" charset="0"/>
      <p:regular r:id="rId85"/>
      <p:bold r:id="rId86"/>
      <p:italic r:id="rId87"/>
      <p:boldItalic r:id="rId88"/>
    </p:embeddedFont>
    <p:embeddedFont>
      <p:font typeface="Montserrat" panose="00000500000000000000" pitchFamily="2" charset="0"/>
      <p:regular r:id="rId89"/>
      <p:bold r:id="rId90"/>
      <p:italic r:id="rId91"/>
      <p:boldItalic r:id="rId92"/>
    </p:embeddedFont>
    <p:embeddedFont>
      <p:font typeface="Rockwell" panose="02060603020205020403" pitchFamily="18" charset="0"/>
      <p:regular r:id="rId93"/>
      <p:bold r:id="rId94"/>
      <p:italic r:id="rId95"/>
      <p:boldItalic r:id="rId96"/>
    </p:embeddedFont>
    <p:embeddedFont>
      <p:font typeface="Rockwell Condensed" panose="02060603050405020104" pitchFamily="18"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86978" autoAdjust="0"/>
  </p:normalViewPr>
  <p:slideViewPr>
    <p:cSldViewPr>
      <p:cViewPr varScale="1">
        <p:scale>
          <a:sx n="83" d="100"/>
          <a:sy n="83" d="100"/>
        </p:scale>
        <p:origin x="1104"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3115"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font" Target="fonts/font34.fntdata"/><Relationship Id="rId95" Type="http://schemas.openxmlformats.org/officeDocument/2006/relationships/font" Target="fonts/font39.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8.fntdata"/><Relationship Id="rId69" Type="http://schemas.openxmlformats.org/officeDocument/2006/relationships/font" Target="fonts/font13.fntdata"/><Relationship Id="rId80" Type="http://schemas.openxmlformats.org/officeDocument/2006/relationships/font" Target="fonts/font24.fntdata"/><Relationship Id="rId85" Type="http://schemas.openxmlformats.org/officeDocument/2006/relationships/font" Target="fonts/font29.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openxmlformats.org/officeDocument/2006/relationships/font" Target="fonts/font20.fntdata"/><Relationship Id="rId97" Type="http://schemas.openxmlformats.org/officeDocument/2006/relationships/font" Target="fonts/font41.fntdata"/><Relationship Id="rId7" Type="http://schemas.openxmlformats.org/officeDocument/2006/relationships/slide" Target="slides/slide3.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handoutMaster" Target="handoutMasters/handoutMaster1.xml"/><Relationship Id="rId77" Type="http://schemas.openxmlformats.org/officeDocument/2006/relationships/font" Target="fonts/font21.fntdata"/><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93" Type="http://schemas.openxmlformats.org/officeDocument/2006/relationships/font" Target="fonts/font37.fntdata"/><Relationship Id="rId98" Type="http://schemas.openxmlformats.org/officeDocument/2006/relationships/font" Target="fonts/font42.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88" tIns="46745" rIns="93488" bIns="46745"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88" tIns="46745" rIns="93488" bIns="46745" rtlCol="0"/>
          <a:lstStyle>
            <a:lvl1pPr algn="r">
              <a:defRPr sz="1200"/>
            </a:lvl1pPr>
          </a:lstStyle>
          <a:p>
            <a:fld id="{0218E92A-650E-4603-89AE-0DA5CF3CD9C9}" type="datetimeFigureOut">
              <a:rPr lang="en-US" smtClean="0"/>
              <a:t>4/15/2024</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88" tIns="46745" rIns="93488" bIns="46745"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88" tIns="46745" rIns="93488" bIns="46745" rtlCol="0" anchor="b"/>
          <a:lstStyle>
            <a:lvl1pPr algn="r">
              <a:defRPr sz="1200"/>
            </a:lvl1pPr>
          </a:lstStyle>
          <a:p>
            <a:fld id="{DF3C0519-F78B-473E-A2FB-EC6D75EC80AE}" type="slidenum">
              <a:rPr lang="en-US" smtClean="0"/>
              <a:t>‹#›</a:t>
            </a:fld>
            <a:endParaRPr lang="en-US"/>
          </a:p>
        </p:txBody>
      </p:sp>
    </p:spTree>
    <p:extLst>
      <p:ext uri="{BB962C8B-B14F-4D97-AF65-F5344CB8AC3E}">
        <p14:creationId xmlns:p14="http://schemas.microsoft.com/office/powerpoint/2010/main" val="2369819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5328" y="4421824"/>
            <a:ext cx="5642609" cy="4189095"/>
          </a:xfrm>
          <a:prstGeom prst="rect">
            <a:avLst/>
          </a:prstGeom>
          <a:noFill/>
          <a:ln>
            <a:noFill/>
          </a:ln>
        </p:spPr>
        <p:txBody>
          <a:bodyPr lIns="93473" tIns="93473" rIns="93473" bIns="93473"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690240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forms/d/e/1FAIpQLSeeY6uVHlBpB1xQvcErjfffqpSqldJIk9EYA0NitAiku2J9ZA/viewfor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 name="Shape 46"/>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r>
              <a:rPr lang="en-US" dirty="0"/>
              <a:t>Hello,</a:t>
            </a:r>
            <a:r>
              <a:rPr lang="en-US" baseline="0" dirty="0"/>
              <a:t> my name is ______ and I’m an ______ with the MCJ. The MCJ is a non-profit, public interest law firm that’s committed to the advancement of economic and racial justice for Mississippians.</a:t>
            </a:r>
          </a:p>
          <a:p>
            <a:endParaRPr lang="en-US" baseline="0" dirty="0"/>
          </a:p>
          <a:p>
            <a:r>
              <a:rPr lang="en-US" dirty="0">
                <a:hlinkClick r:id="rId3"/>
              </a:rPr>
              <a:t>Pre-Event Questionnaire (google.com)</a:t>
            </a:r>
            <a:endParaRPr lang="en-US" dirty="0"/>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pPr>
              <a:lnSpc>
                <a:spcPct val="80000"/>
              </a:lnSpc>
              <a:buClr>
                <a:schemeClr val="dk1"/>
              </a:buClr>
              <a:buSzPct val="25000"/>
            </a:pPr>
            <a:r>
              <a:rPr lang="en" sz="1000" u="sng" dirty="0">
                <a:latin typeface="Times New Roman"/>
                <a:ea typeface="Times New Roman"/>
                <a:cs typeface="Times New Roman"/>
                <a:sym typeface="Times New Roman"/>
              </a:rPr>
              <a:t>Housing in the Fair Housing Act is often referred to as “dwellings”.  Dwellings covered include:</a:t>
            </a:r>
          </a:p>
          <a:p>
            <a:pPr>
              <a:lnSpc>
                <a:spcPct val="80000"/>
              </a:lnSpc>
              <a:buClr>
                <a:schemeClr val="dk1"/>
              </a:buClr>
              <a:buSzPct val="25000"/>
            </a:pPr>
            <a:endParaRPr sz="1000" u="sng" dirty="0">
              <a:latin typeface="Times New Roman"/>
              <a:ea typeface="Times New Roman"/>
              <a:cs typeface="Times New Roman"/>
              <a:sym typeface="Times New Roman"/>
            </a:endParaRPr>
          </a:p>
          <a:p>
            <a:pPr>
              <a:lnSpc>
                <a:spcPct val="80000"/>
              </a:lnSpc>
              <a:buClr>
                <a:srgbClr val="000000"/>
              </a:buClr>
              <a:buSzPct val="100000"/>
              <a:buFont typeface="Times New Roman"/>
              <a:buChar char="•"/>
            </a:pPr>
            <a:r>
              <a:rPr lang="en" sz="1000" dirty="0">
                <a:latin typeface="Times New Roman"/>
                <a:ea typeface="Times New Roman"/>
                <a:cs typeface="Times New Roman"/>
                <a:sym typeface="Times New Roman"/>
              </a:rPr>
              <a:t>Any residential building or vacant land intended for residence – available for sale or lease</a:t>
            </a:r>
          </a:p>
          <a:p>
            <a:pPr>
              <a:lnSpc>
                <a:spcPct val="80000"/>
              </a:lnSpc>
              <a:buClr>
                <a:srgbClr val="000000"/>
              </a:buClr>
              <a:buSzPct val="100000"/>
              <a:buFont typeface="Times New Roman"/>
              <a:buChar char="•"/>
            </a:pPr>
            <a:r>
              <a:rPr lang="en" sz="1000" dirty="0">
                <a:latin typeface="Times New Roman"/>
                <a:ea typeface="Times New Roman"/>
                <a:cs typeface="Times New Roman"/>
                <a:sym typeface="Times New Roman"/>
              </a:rPr>
              <a:t>Apartments, houseboats, homeless shelters, migrant farmworker housing</a:t>
            </a:r>
          </a:p>
          <a:p>
            <a:pPr>
              <a:lnSpc>
                <a:spcPct val="80000"/>
              </a:lnSpc>
              <a:buClr>
                <a:srgbClr val="000000"/>
              </a:buClr>
              <a:buSzPct val="100000"/>
              <a:buFont typeface="Times New Roman"/>
              <a:buChar char="•"/>
            </a:pPr>
            <a:r>
              <a:rPr lang="en" sz="1000" dirty="0">
                <a:latin typeface="Times New Roman"/>
                <a:ea typeface="Times New Roman"/>
                <a:cs typeface="Times New Roman"/>
                <a:sym typeface="Times New Roman"/>
              </a:rPr>
              <a:t>Any place to which a person “intends to return.”</a:t>
            </a:r>
          </a:p>
          <a:p>
            <a:pPr>
              <a:lnSpc>
                <a:spcPct val="80000"/>
              </a:lnSpc>
              <a:buClr>
                <a:schemeClr val="dk1"/>
              </a:buClr>
              <a:buSzPct val="25000"/>
            </a:pPr>
            <a:endParaRPr sz="1000" dirty="0">
              <a:latin typeface="Times New Roman"/>
              <a:ea typeface="Times New Roman"/>
              <a:cs typeface="Times New Roman"/>
              <a:sym typeface="Times New Roman"/>
            </a:endParaRPr>
          </a:p>
          <a:p>
            <a:pPr>
              <a:lnSpc>
                <a:spcPct val="80000"/>
              </a:lnSpc>
              <a:buClr>
                <a:schemeClr val="dk1"/>
              </a:buClr>
              <a:buSzPct val="25000"/>
            </a:pPr>
            <a:r>
              <a:rPr lang="en" sz="1000" u="sng" dirty="0">
                <a:latin typeface="Times New Roman"/>
                <a:ea typeface="Times New Roman"/>
                <a:cs typeface="Times New Roman"/>
                <a:sym typeface="Times New Roman"/>
              </a:rPr>
              <a:t>There are other places where people stay too – hotels, campgrounds, etc.  These are not considered “dwellings” – but they would be considered public accommodations.  </a:t>
            </a:r>
          </a:p>
          <a:p>
            <a:pPr>
              <a:lnSpc>
                <a:spcPct val="80000"/>
              </a:lnSpc>
              <a:buClr>
                <a:srgbClr val="000000"/>
              </a:buClr>
              <a:buSzPct val="100000"/>
              <a:buFont typeface="Times New Roman"/>
              <a:buChar char="•"/>
            </a:pPr>
            <a:r>
              <a:rPr lang="en" sz="1000" dirty="0">
                <a:latin typeface="Times New Roman"/>
                <a:ea typeface="Times New Roman"/>
                <a:cs typeface="Times New Roman"/>
                <a:sym typeface="Times New Roman"/>
              </a:rPr>
              <a:t>protected by civil rights commissions and those complaints should be filed with them.  </a:t>
            </a:r>
          </a:p>
          <a:p>
            <a:pPr>
              <a:lnSpc>
                <a:spcPct val="80000"/>
              </a:lnSpc>
              <a:buClr>
                <a:srgbClr val="E91D63"/>
              </a:buClr>
              <a:buSzPct val="100000"/>
              <a:buFont typeface="Times New Roman"/>
              <a:buChar char="•"/>
            </a:pPr>
            <a:r>
              <a:rPr lang="en" sz="1000" dirty="0">
                <a:latin typeface="Times New Roman"/>
                <a:ea typeface="Times New Roman"/>
                <a:cs typeface="Times New Roman"/>
                <a:sym typeface="Times New Roman"/>
              </a:rPr>
              <a:t>Other places fall in between – timeshares, homeless shelters.  The key is whether it is a place to which a person “intends to return”  Timeshares and homeless shelters have both been considered “dwellings” in different cases.</a:t>
            </a:r>
            <a:r>
              <a:rPr lang="en" sz="1000" dirty="0">
                <a:solidFill>
                  <a:srgbClr val="E91D63"/>
                </a:solidFill>
                <a:latin typeface="Times New Roman"/>
                <a:ea typeface="Times New Roman"/>
                <a:cs typeface="Times New Roman"/>
                <a:sym typeface="Times New Roman"/>
              </a:rPr>
              <a:t>	</a:t>
            </a:r>
          </a:p>
          <a:p>
            <a:pPr>
              <a:lnSpc>
                <a:spcPct val="80000"/>
              </a:lnSpc>
              <a:buClr>
                <a:schemeClr val="dk1"/>
              </a:buClr>
              <a:buSzPct val="25000"/>
            </a:pPr>
            <a:endParaRPr sz="1000" dirty="0">
              <a:solidFill>
                <a:srgbClr val="E91D63"/>
              </a:solidFill>
              <a:latin typeface="Times New Roman"/>
              <a:ea typeface="Times New Roman"/>
              <a:cs typeface="Times New Roman"/>
              <a:sym typeface="Times New Roman"/>
            </a:endParaRPr>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r>
              <a:rPr lang="en-US" dirty="0"/>
              <a:t>Differential treatment-intentional</a:t>
            </a:r>
            <a:r>
              <a:rPr lang="en-US" baseline="0" dirty="0"/>
              <a:t> discrimination; someone of a certain race can’t stay here</a:t>
            </a:r>
          </a:p>
          <a:p>
            <a:r>
              <a:rPr lang="en-US" baseline="0" dirty="0"/>
              <a:t>Disparate impact- the law or policy as read treats everyone the same but its enforced in a way that’s discriminatory to a particular group. Ex: One heart beat per bedroom policy. On the face it seems to be a neutral policy that treats everyone the same but in practice, it discriminates against families. Ex: A family of 5 or 6 would like to buy a 2 or 3 bedroom home. Under this policy, the family wouldn’t be able to rent from this property and it would limit housing choices for families with children. As we learned earlier, family status is a protected class under the act.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9874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illegal for a housing provider to steer a prospect due to their protected category to a particular apartment, particular area within the apartment community, or to a different community. This is called steering. An example of this might be having African Americans or Hispanics live in a certain building or section of a property.  Most common practices of steering is: encouraging applicants who speak a language other than English to live in a certain area of the property, discouraging families with children from living on upper floors, suggesting wheelchair users live on lower floors, if the complex has a playground encouraging families with young children to live close to the playground, etc.</a:t>
            </a:r>
          </a:p>
          <a:p>
            <a:r>
              <a:rPr lang="en-US" baseline="0" dirty="0"/>
              <a:t>The best way to avoid illegal steering is to permit a prospect to decide the best place for them to live.</a:t>
            </a:r>
          </a:p>
          <a:p>
            <a:endParaRPr lang="en-US" baseline="0" dirty="0"/>
          </a:p>
          <a:p>
            <a:r>
              <a:rPr lang="en-US" b="1" u="sng" baseline="0" dirty="0"/>
              <a:t>Answer to question 1</a:t>
            </a:r>
            <a:r>
              <a:rPr lang="en-US" baseline="0" dirty="0"/>
              <a:t>: It depends of whether there’s a good reason for showing two different prospects two different apartments although their request was the same. Maybe one might have written on a guest card that they would like an apartment close to the pool and this could help explain why they were shown a different model apartment. Recording and documenting information like this to help for possible claims of discrimination. If you do choose to go this route, guest information should be consistently used, thoroughly completed, and keep this information for a certain amount of time.</a:t>
            </a:r>
          </a:p>
          <a:p>
            <a:r>
              <a:rPr lang="en-US" baseline="0" dirty="0"/>
              <a:t>The policy can be that an apartment that has been vacant the longest will be shown and offered or that prospects are shown and offered all vacancies. Whatever the policy is, it should be consistent.</a:t>
            </a:r>
          </a:p>
          <a:p>
            <a:r>
              <a:rPr lang="en-US" baseline="0" dirty="0"/>
              <a:t>Steering can be an issue-To avoid this, housing providers should have a documented reason why they chose a particular vacancy to show or discuss with a prospect. If your complex have prospective applicants completing a guest information card, this should be used to explain the choice of apartments shown. Another option is that the apartment can have a policy of the order in which apartments should be shown or offered for lease. </a:t>
            </a:r>
          </a:p>
          <a:p>
            <a:endParaRPr lang="en-US" baseline="0" dirty="0"/>
          </a:p>
          <a:p>
            <a:r>
              <a:rPr lang="en-US" b="1" u="sng" baseline="0" dirty="0"/>
              <a:t>Answer to question 2</a:t>
            </a:r>
            <a:r>
              <a:rPr lang="en-US" baseline="0" dirty="0"/>
              <a:t>-possibly, even with there being a mistake. The first prospective tenant can allege discrimination based off of sex and even family status as she stated the apartment would be for her and her children. </a:t>
            </a:r>
          </a:p>
          <a:p>
            <a:endParaRPr lang="en-US" baseline="0" dirty="0"/>
          </a:p>
          <a:p>
            <a:r>
              <a:rPr lang="en-US" b="1" u="sng" baseline="0" dirty="0"/>
              <a:t>Answer to example 3 under vacancy unavailability</a:t>
            </a:r>
            <a:r>
              <a:rPr lang="en-US" baseline="0" dirty="0"/>
              <a:t>: Maybe the woman will allege discrimination based on race or family status. Maybe. But, if this is the policy of the complex, and it is followed for all prospects with the callback system when something becomes available, or even something such as putting people on a waiting list, the complex has a stronger defense. </a:t>
            </a:r>
          </a:p>
          <a:p>
            <a:r>
              <a:rPr lang="en-US" baseline="0" dirty="0"/>
              <a:t>Just to be clear, private markets are not required to have these type of policies in place like the callback system or waiting lists. But, if they do have these policies in place, it must be consistent, should be accurate, and have up-to-date availability information to protect you from any potential violations.</a:t>
            </a:r>
            <a:endParaRPr lang="en-US" dirty="0"/>
          </a:p>
        </p:txBody>
      </p:sp>
    </p:spTree>
    <p:extLst>
      <p:ext uri="{BB962C8B-B14F-4D97-AF65-F5344CB8AC3E}">
        <p14:creationId xmlns:p14="http://schemas.microsoft.com/office/powerpoint/2010/main" val="77400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 statements</a:t>
            </a:r>
            <a:r>
              <a:rPr lang="en-US" baseline="0" dirty="0"/>
              <a:t> can be considered marketing so this can affect everyone who works on the property.</a:t>
            </a:r>
          </a:p>
          <a:p>
            <a:endParaRPr lang="en-US" baseline="0" dirty="0"/>
          </a:p>
          <a:p>
            <a:r>
              <a:rPr lang="en-US" baseline="0" dirty="0"/>
              <a:t>Advertising can include a property’s website, newspaper ads, social media ads, billboards, brochures, newsletters, signs, emails, and any other means used to promote the property to the community or its residents. </a:t>
            </a:r>
            <a:endParaRPr lang="en-US" dirty="0"/>
          </a:p>
        </p:txBody>
      </p:sp>
    </p:spTree>
    <p:extLst>
      <p:ext uri="{BB962C8B-B14F-4D97-AF65-F5344CB8AC3E}">
        <p14:creationId xmlns:p14="http://schemas.microsoft.com/office/powerpoint/2010/main" val="1115710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Audience Participation</a:t>
            </a:r>
            <a:r>
              <a:rPr lang="en-US" dirty="0"/>
              <a:t>: Here</a:t>
            </a:r>
            <a:r>
              <a:rPr lang="en-US" baseline="0" dirty="0"/>
              <a:t> is an example of an advertisement for a community. Is there anything on the flyer/brochure that someone could possibly consider as discriminatory advertising?</a:t>
            </a:r>
          </a:p>
          <a:p>
            <a:endParaRPr lang="en-US" baseline="0" dirty="0"/>
          </a:p>
          <a:p>
            <a:pPr marL="228600" indent="-228600">
              <a:buAutoNum type="arabicParenR"/>
            </a:pPr>
            <a:r>
              <a:rPr lang="en-US" baseline="0" dirty="0"/>
              <a:t>Scripture at the top of the flyer. Religious scriptures or symbols should be avoided in advertising. Even if it is a nice or encouraging scripture, it could discourage residents who don’t identify with that religion. </a:t>
            </a:r>
          </a:p>
          <a:p>
            <a:pPr marL="228600" indent="-228600">
              <a:buAutoNum type="arabicParenR"/>
            </a:pPr>
            <a:r>
              <a:rPr lang="en-US" baseline="0" dirty="0"/>
              <a:t>There is possibly nothing wrong with the name of the apartment complex “St. Mark’s Apartments”. While most people may associate the name saint with Christianity, there is nothing discriminatory about the name itself. As long as it is clear that the complex welcome people of all or no religious beliefs, the name can be seen as fine.</a:t>
            </a:r>
          </a:p>
          <a:p>
            <a:pPr marL="228600" indent="-228600">
              <a:buAutoNum type="arabicParenR"/>
            </a:pPr>
            <a:r>
              <a:rPr lang="en-US" baseline="0" dirty="0"/>
              <a:t> Picture of white residents- Looks as just neighbors of a family enjoying the community. But, if you notice, all of the people in the picture are white. This could discourage any potential non-white applicants from applying. Each individual picture on a brochure of flyer doesn’t have to include everyone, a marketing plan in general should include pictures of persons that are obviously from several protected categories to ensure everyone will feel welcome.</a:t>
            </a:r>
          </a:p>
          <a:p>
            <a:pPr marL="228600" indent="-228600">
              <a:buAutoNum type="arabicParenR"/>
            </a:pPr>
            <a:r>
              <a:rPr lang="en-US" baseline="0" dirty="0"/>
              <a:t>“Enjoy quiet living at its finest”- Most people would probably enjoy a quiet and peaceful community, but this type of phrase you in advertising could possibly be seen as discriminatory against families with children. </a:t>
            </a:r>
          </a:p>
          <a:p>
            <a:pPr marL="228600" indent="-228600">
              <a:buAutoNum type="arabicParenR"/>
            </a:pPr>
            <a:r>
              <a:rPr lang="en-US" dirty="0"/>
              <a:t>“Private</a:t>
            </a:r>
            <a:r>
              <a:rPr lang="en-US" baseline="0" dirty="0"/>
              <a:t> community”- Most properties use gated community and there is nothing discriminatory with using either phrase</a:t>
            </a:r>
            <a:endParaRPr lang="en-US" dirty="0"/>
          </a:p>
        </p:txBody>
      </p:sp>
    </p:spTree>
    <p:extLst>
      <p:ext uri="{BB962C8B-B14F-4D97-AF65-F5344CB8AC3E}">
        <p14:creationId xmlns:p14="http://schemas.microsoft.com/office/powerpoint/2010/main" val="94417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seen as an acceptable picture that includes people from different protected categories.</a:t>
            </a:r>
          </a:p>
        </p:txBody>
      </p:sp>
    </p:spTree>
    <p:extLst>
      <p:ext uri="{BB962C8B-B14F-4D97-AF65-F5344CB8AC3E}">
        <p14:creationId xmlns:p14="http://schemas.microsoft.com/office/powerpoint/2010/main" val="4001737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Audience participation: </a:t>
            </a:r>
            <a:r>
              <a:rPr lang="en-US" u="none" dirty="0"/>
              <a:t>Your</a:t>
            </a:r>
            <a:r>
              <a:rPr lang="en-US" u="none" baseline="0" dirty="0"/>
              <a:t> apartment complex would like to advertise your community and plans to make a brochure. Let’s decide out of these options which terms may be discriminatory and which terms may not be discriminatory.</a:t>
            </a:r>
            <a:endParaRPr lang="en-US" u="sng" dirty="0"/>
          </a:p>
        </p:txBody>
      </p:sp>
    </p:spTree>
    <p:extLst>
      <p:ext uri="{BB962C8B-B14F-4D97-AF65-F5344CB8AC3E}">
        <p14:creationId xmlns:p14="http://schemas.microsoft.com/office/powerpoint/2010/main" val="3381809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is acceptable terms and red may</a:t>
            </a:r>
            <a:r>
              <a:rPr lang="en-US" baseline="0" dirty="0"/>
              <a:t> be considered discriminatory terms</a:t>
            </a:r>
          </a:p>
          <a:p>
            <a:r>
              <a:rPr lang="en-US" baseline="0" dirty="0"/>
              <a:t>“active adult” can be words indicative of handicap</a:t>
            </a:r>
          </a:p>
          <a:p>
            <a:r>
              <a:rPr lang="en-US" baseline="0" dirty="0"/>
              <a:t>“exclusive” this is a catch word or phrase that can be used in a discriminatory context; this is the same as saying private, restricted, traditional, </a:t>
            </a:r>
            <a:r>
              <a:rPr lang="en-US" baseline="0" dirty="0" err="1"/>
              <a:t>etc</a:t>
            </a:r>
            <a:endParaRPr lang="en-US" baseline="0" dirty="0"/>
          </a:p>
        </p:txBody>
      </p:sp>
    </p:spTree>
    <p:extLst>
      <p:ext uri="{BB962C8B-B14F-4D97-AF65-F5344CB8AC3E}">
        <p14:creationId xmlns:p14="http://schemas.microsoft.com/office/powerpoint/2010/main" val="105674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r>
              <a:rPr lang="en-US" dirty="0"/>
              <a:t>We are</a:t>
            </a:r>
            <a:r>
              <a:rPr lang="en-US" baseline="0" dirty="0"/>
              <a:t> able to present the presentation to you from a grant provided by HUD. The interpretations are the views of MCJ and not the views of the Federal Government.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Bonafide</a:t>
            </a:r>
            <a:r>
              <a:rPr lang="en-US" dirty="0"/>
              <a:t>-honest,</a:t>
            </a:r>
            <a:r>
              <a:rPr lang="en-US" baseline="0" dirty="0"/>
              <a:t> genuine, acting without intent to defraud. Ex: offering to buy a mansion for $10. Not a </a:t>
            </a:r>
            <a:r>
              <a:rPr lang="en-US" baseline="0" dirty="0" err="1"/>
              <a:t>bonafide</a:t>
            </a:r>
            <a:r>
              <a:rPr lang="en-US" baseline="0" dirty="0"/>
              <a:t> offer. (Unless that’s what their asking for)</a:t>
            </a:r>
          </a:p>
          <a:p>
            <a:endParaRPr lang="en-US" baseline="0" dirty="0"/>
          </a:p>
          <a:p>
            <a:r>
              <a:rPr lang="en-US" baseline="0" dirty="0"/>
              <a:t>Evicting ex: White family staying in a property but have black friends come over and visit all the time. Can’t be evicted because of the </a:t>
            </a:r>
          </a:p>
          <a:p>
            <a:endParaRPr lang="en-US" baseline="0" dirty="0"/>
          </a:p>
          <a:p>
            <a:r>
              <a:rPr lang="en-US" baseline="0" dirty="0"/>
              <a:t>Using different qualifications criteria-Discriminatory conditions such as charging “extra” rent or security deposits due to a household having children, a resident uses a wheelchair, or that reasonable modifications need to be made to the home. We will talk about reasonable modifications and </a:t>
            </a:r>
            <a:r>
              <a:rPr lang="en-US" baseline="0" dirty="0" err="1"/>
              <a:t>accomodations</a:t>
            </a:r>
            <a:r>
              <a:rPr lang="en-US" baseline="0" dirty="0"/>
              <a:t> later in this presentation but provisions may need to be adjusted due to a resident’s disability.</a:t>
            </a:r>
          </a:p>
          <a:p>
            <a:endParaRPr lang="en-US" baseline="0" dirty="0"/>
          </a:p>
          <a:p>
            <a:r>
              <a:rPr lang="en-US" baseline="0" dirty="0"/>
              <a:t>Some companies let their leasing </a:t>
            </a:r>
            <a:r>
              <a:rPr lang="en-US" baseline="0" dirty="0" err="1"/>
              <a:t>consultatants</a:t>
            </a:r>
            <a:r>
              <a:rPr lang="en-US" baseline="0" dirty="0"/>
              <a:t> negotiate with applicants rent prices. With this, the company should be sure that there isn’t intentional or unintentional differences in treatment with this practice. With this practice, it could leave to possible claims arguing there was a difference in the resulting rents that’s associated with the applicant’s protected categories such as it showing on average Black applicants paid so much more through negotiations vs white applicants for rent.</a:t>
            </a:r>
            <a:endParaRPr lang="en-US" dirty="0"/>
          </a:p>
        </p:txBody>
      </p:sp>
    </p:spTree>
    <p:extLst>
      <p:ext uri="{BB962C8B-B14F-4D97-AF65-F5344CB8AC3E}">
        <p14:creationId xmlns:p14="http://schemas.microsoft.com/office/powerpoint/2010/main" val="292859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541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pPr>
              <a:buClr>
                <a:schemeClr val="dk1"/>
              </a:buClr>
              <a:buSzPct val="25000"/>
            </a:pPr>
            <a:r>
              <a:rPr lang="en" sz="900" b="0" u="none" dirty="0">
                <a:latin typeface="Times New Roman"/>
                <a:ea typeface="Times New Roman"/>
                <a:cs typeface="Times New Roman"/>
                <a:sym typeface="Times New Roman"/>
              </a:rPr>
              <a:t>Can</a:t>
            </a:r>
            <a:r>
              <a:rPr lang="en" sz="900" b="0" u="none" baseline="0" dirty="0">
                <a:latin typeface="Times New Roman"/>
                <a:ea typeface="Times New Roman"/>
                <a:cs typeface="Times New Roman"/>
                <a:sym typeface="Times New Roman"/>
              </a:rPr>
              <a:t> be held liable for the actions of residents for failrue to take prompt action to correct or end discriminatory conduct by an employee, agent, third party where higher ups knew or should have known (direct liability). </a:t>
            </a:r>
            <a:endParaRPr lang="en" sz="900" b="0" u="none" dirty="0">
              <a:latin typeface="Times New Roman"/>
              <a:ea typeface="Times New Roman"/>
              <a:cs typeface="Times New Roman"/>
              <a:sym typeface="Times New Roman"/>
            </a:endParaRPr>
          </a:p>
          <a:p>
            <a:pPr>
              <a:buClr>
                <a:schemeClr val="dk1"/>
              </a:buClr>
              <a:buSzPct val="25000"/>
            </a:pPr>
            <a:r>
              <a:rPr lang="en" sz="900" b="1" u="sng" dirty="0">
                <a:latin typeface="Times New Roman"/>
                <a:ea typeface="Times New Roman"/>
                <a:cs typeface="Times New Roman"/>
                <a:sym typeface="Times New Roman"/>
              </a:rPr>
              <a:t>This can include harassment</a:t>
            </a:r>
            <a:r>
              <a:rPr lang="en" sz="900" b="1" u="sng" baseline="0" dirty="0">
                <a:latin typeface="Times New Roman"/>
                <a:ea typeface="Times New Roman"/>
                <a:cs typeface="Times New Roman"/>
                <a:sym typeface="Times New Roman"/>
              </a:rPr>
              <a:t> by employees of the housing provider and even other residents or neighbors. </a:t>
            </a:r>
          </a:p>
          <a:p>
            <a:pPr>
              <a:buClr>
                <a:schemeClr val="dk1"/>
              </a:buClr>
              <a:buSzPct val="25000"/>
            </a:pPr>
            <a:r>
              <a:rPr lang="en" sz="900" b="1" u="sng" baseline="0" dirty="0">
                <a:latin typeface="Times New Roman"/>
                <a:ea typeface="Times New Roman"/>
                <a:cs typeface="Times New Roman"/>
                <a:sym typeface="Times New Roman"/>
              </a:rPr>
              <a:t>Housing providers should address any allegations of sexual harassment with prompt and effective actions, including thorough investigations, and a written determination of whether adequate evidence was found during the investigation to substantiate the claim.</a:t>
            </a:r>
          </a:p>
          <a:p>
            <a:pPr>
              <a:buClr>
                <a:schemeClr val="dk1"/>
              </a:buClr>
              <a:buSzPct val="25000"/>
            </a:pPr>
            <a:r>
              <a:rPr lang="en" sz="900" b="1" u="sng" baseline="0" dirty="0">
                <a:latin typeface="Times New Roman"/>
                <a:ea typeface="Times New Roman"/>
                <a:cs typeface="Times New Roman"/>
                <a:sym typeface="Times New Roman"/>
              </a:rPr>
              <a:t>Employees should be trained regularly on the kind of actions and statements that might risk a sexual harassment claim.</a:t>
            </a:r>
          </a:p>
          <a:p>
            <a:pPr>
              <a:buClr>
                <a:schemeClr val="dk1"/>
              </a:buClr>
              <a:buSzPct val="25000"/>
            </a:pPr>
            <a:endParaRPr lang="en" sz="900" b="1" u="sng" baseline="0" dirty="0">
              <a:latin typeface="Times New Roman"/>
              <a:ea typeface="Times New Roman"/>
              <a:cs typeface="Times New Roman"/>
              <a:sym typeface="Times New Roman"/>
            </a:endParaRPr>
          </a:p>
          <a:p>
            <a:pPr>
              <a:buClr>
                <a:schemeClr val="dk1"/>
              </a:buClr>
              <a:buSzPct val="25000"/>
            </a:pPr>
            <a:r>
              <a:rPr lang="en" sz="900" b="1" u="sng" baseline="0" dirty="0">
                <a:latin typeface="Times New Roman"/>
                <a:ea typeface="Times New Roman"/>
                <a:cs typeface="Times New Roman"/>
                <a:sym typeface="Times New Roman"/>
              </a:rPr>
              <a:t>Hostile harassment- harassment so severe that it interferes with a person’s ability to access and live in their home</a:t>
            </a:r>
            <a:endParaRPr lang="en" sz="900" b="1" u="sng" dirty="0">
              <a:latin typeface="Times New Roman"/>
              <a:ea typeface="Times New Roman"/>
              <a:cs typeface="Times New Roman"/>
              <a:sym typeface="Times New Roman"/>
            </a:endParaRPr>
          </a:p>
          <a:p>
            <a:pPr>
              <a:buClr>
                <a:schemeClr val="dk1"/>
              </a:buClr>
              <a:buSzPct val="25000"/>
            </a:pPr>
            <a:endParaRPr lang="en" sz="900" b="1" u="sng" dirty="0">
              <a:latin typeface="Times New Roman"/>
              <a:ea typeface="Times New Roman"/>
              <a:cs typeface="Times New Roman"/>
              <a:sym typeface="Times New Roman"/>
            </a:endParaRPr>
          </a:p>
          <a:p>
            <a:pPr>
              <a:buClr>
                <a:schemeClr val="dk1"/>
              </a:buClr>
              <a:buSzPct val="25000"/>
            </a:pPr>
            <a:r>
              <a:rPr lang="en" sz="900" b="1" u="sng" dirty="0">
                <a:latin typeface="Times New Roman"/>
                <a:ea typeface="Times New Roman"/>
                <a:cs typeface="Times New Roman"/>
                <a:sym typeface="Times New Roman"/>
              </a:rPr>
              <a:t>Sexual harassment</a:t>
            </a:r>
            <a:r>
              <a:rPr lang="en" sz="900" b="1" dirty="0">
                <a:latin typeface="Times New Roman"/>
                <a:ea typeface="Times New Roman"/>
                <a:cs typeface="Times New Roman"/>
                <a:sym typeface="Times New Roman"/>
              </a:rPr>
              <a:t> </a:t>
            </a:r>
          </a:p>
          <a:p>
            <a:pPr marL="532183" lvl="1" indent="-12803">
              <a:spcBef>
                <a:spcPts val="276"/>
              </a:spcBef>
              <a:buClr>
                <a:srgbClr val="000000"/>
              </a:buClr>
              <a:buSzPct val="100000"/>
              <a:buFont typeface="Times New Roman"/>
              <a:buChar char="•"/>
            </a:pPr>
            <a:r>
              <a:rPr lang="en" sz="900" dirty="0">
                <a:latin typeface="Times New Roman"/>
                <a:ea typeface="Times New Roman"/>
                <a:cs typeface="Times New Roman"/>
                <a:sym typeface="Times New Roman"/>
              </a:rPr>
              <a:t>by physical conduct or through words</a:t>
            </a:r>
          </a:p>
          <a:p>
            <a:pPr marL="532183" lvl="1" indent="-12803">
              <a:spcBef>
                <a:spcPts val="276"/>
              </a:spcBef>
              <a:buClr>
                <a:srgbClr val="000000"/>
              </a:buClr>
              <a:buSzPct val="100000"/>
              <a:buFont typeface="Times New Roman"/>
              <a:buChar char="•"/>
            </a:pPr>
            <a:r>
              <a:rPr lang="en" sz="900" dirty="0">
                <a:latin typeface="Times New Roman"/>
                <a:ea typeface="Times New Roman"/>
                <a:cs typeface="Times New Roman"/>
                <a:sym typeface="Times New Roman"/>
              </a:rPr>
              <a:t>by property employees or residents</a:t>
            </a:r>
          </a:p>
          <a:p>
            <a:pPr marL="532183" lvl="1" indent="-12803">
              <a:spcBef>
                <a:spcPts val="276"/>
              </a:spcBef>
              <a:buClr>
                <a:srgbClr val="000000"/>
              </a:buClr>
              <a:buSzPct val="100000"/>
              <a:buFont typeface="Times New Roman"/>
              <a:buChar char="•"/>
            </a:pPr>
            <a:r>
              <a:rPr lang="en" sz="900" dirty="0">
                <a:latin typeface="Times New Roman"/>
                <a:ea typeface="Times New Roman"/>
                <a:cs typeface="Times New Roman"/>
                <a:sym typeface="Times New Roman"/>
              </a:rPr>
              <a:t>trade-off proposed, or the harassment is so pervasive that it becomes a term or condition of housing</a:t>
            </a:r>
          </a:p>
          <a:p>
            <a:pPr>
              <a:buClr>
                <a:schemeClr val="dk1"/>
              </a:buClr>
              <a:buSzPct val="25000"/>
            </a:pPr>
            <a:endParaRPr sz="900" dirty="0">
              <a:latin typeface="Times New Roman"/>
              <a:ea typeface="Times New Roman"/>
              <a:cs typeface="Times New Roman"/>
              <a:sym typeface="Times New Roman"/>
            </a:endParaRPr>
          </a:p>
          <a:p>
            <a:pPr>
              <a:buClr>
                <a:schemeClr val="dk1"/>
              </a:buClr>
              <a:buSzPct val="25000"/>
            </a:pPr>
            <a:r>
              <a:rPr lang="en" sz="900" b="1" i="0" u="sng" dirty="0">
                <a:latin typeface="Times New Roman"/>
                <a:ea typeface="Times New Roman"/>
                <a:cs typeface="Times New Roman"/>
                <a:sym typeface="Times New Roman"/>
              </a:rPr>
              <a:t>Milestone fair housing case sexual harassment is 1983 Shellhammer vs. Lewallen</a:t>
            </a:r>
            <a:r>
              <a:rPr lang="en" sz="900" b="1" i="0" dirty="0">
                <a:latin typeface="Times New Roman"/>
                <a:ea typeface="Times New Roman"/>
                <a:cs typeface="Times New Roman"/>
                <a:sym typeface="Times New Roman"/>
              </a:rPr>
              <a:t> -- Shellhammers evicted because Mrs. Shellhammer rejected Lewallen’s sexual advances.  </a:t>
            </a:r>
          </a:p>
          <a:p>
            <a:pPr>
              <a:buClr>
                <a:schemeClr val="dk1"/>
              </a:buClr>
              <a:buSzPct val="25000"/>
            </a:pPr>
            <a:endParaRPr sz="900" u="sng" dirty="0">
              <a:latin typeface="Times New Roman"/>
              <a:ea typeface="Times New Roman"/>
              <a:cs typeface="Times New Roman"/>
              <a:sym typeface="Times New Roman"/>
            </a:endParaRPr>
          </a:p>
          <a:p>
            <a:pPr>
              <a:buClr>
                <a:schemeClr val="dk1"/>
              </a:buClr>
              <a:buSzPct val="25000"/>
            </a:pPr>
            <a:r>
              <a:rPr lang="en" sz="900" u="sng" dirty="0">
                <a:latin typeface="Times New Roman"/>
                <a:ea typeface="Times New Roman"/>
                <a:cs typeface="Times New Roman"/>
                <a:sym typeface="Times New Roman"/>
              </a:rPr>
              <a:t>Significance </a:t>
            </a:r>
          </a:p>
          <a:p>
            <a:pPr>
              <a:buClr>
                <a:srgbClr val="000000"/>
              </a:buClr>
              <a:buSzPct val="100000"/>
              <a:buFont typeface="Times New Roman"/>
              <a:buChar char="•"/>
            </a:pPr>
            <a:r>
              <a:rPr lang="en" sz="900" dirty="0">
                <a:latin typeface="Times New Roman"/>
                <a:ea typeface="Times New Roman"/>
                <a:cs typeface="Times New Roman"/>
                <a:sym typeface="Times New Roman"/>
              </a:rPr>
              <a:t>The case applied Title 7 to the FHA– the equal opportunity statute in employment which includes sexual harassment </a:t>
            </a:r>
          </a:p>
          <a:p>
            <a:pPr>
              <a:buClr>
                <a:srgbClr val="000000"/>
              </a:buClr>
              <a:buSzPct val="100000"/>
              <a:buFont typeface="Times New Roman"/>
              <a:buChar char="•"/>
            </a:pPr>
            <a:r>
              <a:rPr lang="en" sz="900" dirty="0">
                <a:latin typeface="Times New Roman"/>
                <a:ea typeface="Times New Roman"/>
                <a:cs typeface="Times New Roman"/>
                <a:sym typeface="Times New Roman"/>
              </a:rPr>
              <a:t>Sexual harassment under Title 7 includes “sexual consideration in exchange for job benefits” and “creating an offensive environment” can also apply to housing. </a:t>
            </a:r>
          </a:p>
          <a:p>
            <a:pPr>
              <a:buClr>
                <a:schemeClr val="dk1"/>
              </a:buClr>
              <a:buSzPct val="25000"/>
            </a:pPr>
            <a:endParaRPr sz="900" b="1" dirty="0">
              <a:latin typeface="Times New Roman"/>
              <a:ea typeface="Times New Roman"/>
              <a:cs typeface="Times New Roman"/>
              <a:sym typeface="Times New Roman"/>
            </a:endParaRPr>
          </a:p>
          <a:p>
            <a:pPr>
              <a:buClr>
                <a:schemeClr val="dk1"/>
              </a:buClr>
              <a:buSzPct val="25000"/>
            </a:pPr>
            <a:r>
              <a:rPr lang="en" sz="900" b="1" u="sng" dirty="0">
                <a:latin typeface="Times New Roman"/>
                <a:ea typeface="Times New Roman"/>
                <a:cs typeface="Times New Roman"/>
                <a:sym typeface="Times New Roman"/>
              </a:rPr>
              <a:t>Racial harassment</a:t>
            </a:r>
            <a:r>
              <a:rPr lang="en" sz="900" b="1" dirty="0">
                <a:latin typeface="Times New Roman"/>
                <a:ea typeface="Times New Roman"/>
                <a:cs typeface="Times New Roman"/>
                <a:sym typeface="Times New Roman"/>
              </a:rPr>
              <a:t> -- </a:t>
            </a:r>
            <a:r>
              <a:rPr lang="en" sz="900" dirty="0">
                <a:latin typeface="Times New Roman"/>
                <a:ea typeface="Times New Roman"/>
                <a:cs typeface="Times New Roman"/>
                <a:sym typeface="Times New Roman"/>
              </a:rPr>
              <a:t>“an interference with the right to live free from discrimination in housing.”  </a:t>
            </a:r>
          </a:p>
          <a:p>
            <a:pPr>
              <a:buClr>
                <a:schemeClr val="dk1"/>
              </a:buClr>
              <a:buSzPct val="25000"/>
            </a:pPr>
            <a:r>
              <a:rPr lang="en" sz="900" dirty="0">
                <a:latin typeface="Times New Roman"/>
                <a:ea typeface="Times New Roman"/>
                <a:cs typeface="Times New Roman"/>
                <a:sym typeface="Times New Roman"/>
              </a:rPr>
              <a:t>Case:  Filed with the HOPE Fair Housing Center in Chicago.  </a:t>
            </a:r>
          </a:p>
          <a:p>
            <a:pPr>
              <a:buClr>
                <a:schemeClr val="dk1"/>
              </a:buClr>
              <a:buSzPct val="25000"/>
            </a:pPr>
            <a:r>
              <a:rPr lang="en" sz="900" dirty="0">
                <a:latin typeface="Times New Roman"/>
                <a:ea typeface="Times New Roman"/>
                <a:cs typeface="Times New Roman"/>
                <a:sym typeface="Times New Roman"/>
              </a:rPr>
              <a:t>A black police officer went with her co-worker (African American man) and her real estate agent (African American woman) to look at a house. the white male neighbor came over and yelled epithets at her and said that she’d better watch out that the house never caught fire because it would definitely burn down.  It turned out the neighbor was a firefighter.  All three -- the two officers and the agent – sued and won.</a:t>
            </a:r>
          </a:p>
          <a:p>
            <a:pPr>
              <a:buClr>
                <a:schemeClr val="dk1"/>
              </a:buClr>
              <a:buSzPct val="25000"/>
            </a:pPr>
            <a:endParaRPr sz="900" b="1" dirty="0">
              <a:latin typeface="Times New Roman"/>
              <a:ea typeface="Times New Roman"/>
              <a:cs typeface="Times New Roman"/>
              <a:sym typeface="Times New Roman"/>
            </a:endParaRPr>
          </a:p>
          <a:p>
            <a:pPr>
              <a:buClr>
                <a:schemeClr val="dk1"/>
              </a:buClr>
              <a:buSzPct val="25000"/>
            </a:pPr>
            <a:r>
              <a:rPr lang="en" sz="900" b="1" u="sng" dirty="0">
                <a:latin typeface="Times New Roman"/>
                <a:ea typeface="Times New Roman"/>
                <a:cs typeface="Times New Roman"/>
                <a:sym typeface="Times New Roman"/>
              </a:rPr>
              <a:t>Coercion</a:t>
            </a:r>
          </a:p>
          <a:p>
            <a:pPr>
              <a:buClr>
                <a:schemeClr val="dk1"/>
              </a:buClr>
              <a:buSzPct val="25000"/>
            </a:pPr>
            <a:r>
              <a:rPr lang="en" sz="900" dirty="0">
                <a:latin typeface="Times New Roman"/>
                <a:ea typeface="Times New Roman"/>
                <a:cs typeface="Times New Roman"/>
                <a:sym typeface="Times New Roman"/>
              </a:rPr>
              <a:t>It is unlawful for any person to coerce, intimidate, threaten or interfere with any person in the exercise or enjoyment of, or on account of his having exercised or enjoyed any right under the law or because the person has aided or encouraged any person in the exercise of his rights.  </a:t>
            </a:r>
          </a:p>
          <a:p>
            <a:pPr>
              <a:buClr>
                <a:schemeClr val="dk1"/>
              </a:buClr>
              <a:buSzPct val="25000"/>
            </a:pPr>
            <a:endParaRPr sz="900" dirty="0">
              <a:latin typeface="Times New Roman"/>
              <a:ea typeface="Times New Roman"/>
              <a:cs typeface="Times New Roman"/>
              <a:sym typeface="Times New Roman"/>
            </a:endParaRPr>
          </a:p>
          <a:p>
            <a:pPr>
              <a:buClr>
                <a:srgbClr val="000000"/>
              </a:buClr>
              <a:buSzPct val="100000"/>
              <a:buFont typeface="Times New Roman"/>
              <a:buChar char="•"/>
            </a:pPr>
            <a:r>
              <a:rPr lang="en" sz="900" dirty="0">
                <a:latin typeface="Times New Roman"/>
                <a:ea typeface="Times New Roman"/>
                <a:cs typeface="Times New Roman"/>
                <a:sym typeface="Times New Roman"/>
              </a:rPr>
              <a:t>An interesting note:  If someone files a housing complaint and the respondent retaliates somehow, then the respondent would be charged double damages.  </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endParaRPr sz="1000" dirty="0">
              <a:latin typeface="Times New Roman"/>
              <a:ea typeface="Times New Roman"/>
              <a:cs typeface="Times New Roman"/>
              <a:sym typeface="Times New Roman"/>
            </a:endParaRPr>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r>
              <a:rPr lang="en-US" baseline="0" dirty="0"/>
              <a:t> The Fair Housing Act applies to maintenance employees also. Earlier in the slide, we made it easy for maintenance employees by telling them to direct potential applicants to leasing office. But truthfully, maintenance employees have direct contact with residents of complex and their actions could also possibly violate the law from their actions or statements.</a:t>
            </a:r>
            <a:endParaRPr lang="en-US" dirty="0"/>
          </a:p>
        </p:txBody>
      </p:sp>
    </p:spTree>
    <p:extLst>
      <p:ext uri="{BB962C8B-B14F-4D97-AF65-F5344CB8AC3E}">
        <p14:creationId xmlns:p14="http://schemas.microsoft.com/office/powerpoint/2010/main" val="1795291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some fair housing investigations,</a:t>
            </a:r>
            <a:r>
              <a:rPr lang="en-US" baseline="0" dirty="0"/>
              <a:t> housing providers can be required to submit work order documentation for the past year or two. There have been instances of housing providers who wanted a resident to leave due to a protected category so they would delay or avoid providing maintenance service to the resident altogether. Because of this, investigators may request maintenance records. </a:t>
            </a:r>
          </a:p>
          <a:p>
            <a:endParaRPr lang="en-US" baseline="0" dirty="0"/>
          </a:p>
          <a:p>
            <a:r>
              <a:rPr lang="en-US" baseline="0" dirty="0"/>
              <a:t>The work orders should contain the date the order was made and completed. </a:t>
            </a:r>
          </a:p>
          <a:p>
            <a:r>
              <a:rPr lang="en-US" baseline="0" dirty="0"/>
              <a:t>If a work order has to be delayed due to maybe a back-ordered part, appropriate staff should inform the resident and document the reason for the delay on the work order. Maintain these records for a certain period, including </a:t>
            </a:r>
            <a:r>
              <a:rPr lang="en-US" baseline="0" dirty="0" err="1"/>
              <a:t>atleast</a:t>
            </a:r>
            <a:r>
              <a:rPr lang="en-US" baseline="0" dirty="0"/>
              <a:t> 3 years after the resident moves. </a:t>
            </a:r>
          </a:p>
          <a:p>
            <a:endParaRPr lang="en-US" baseline="0" dirty="0"/>
          </a:p>
          <a:p>
            <a:r>
              <a:rPr lang="en-US" baseline="0" dirty="0"/>
              <a:t>Second bullet point- As stated earlier, maintenance employees can be very hands on with tenants and can have frequent interactions so this could possibly lead to a number of issues related to unfair and unequal treatment.</a:t>
            </a:r>
          </a:p>
          <a:p>
            <a:endParaRPr lang="en-US" baseline="0" dirty="0"/>
          </a:p>
          <a:p>
            <a:r>
              <a:rPr lang="en-US" baseline="0" dirty="0"/>
              <a:t>Some ways that the complex and employees can be safe is 1) if an employee encounters an undressed or inappropriately dressed resident in their apartment, the employee should immediately leave and document the incident. 2) An employee should not enter an apartment occupies only by a child, even with the parents’ permission. If immediate entry is critical, more than one employee should be present. 3) All incidents between an employee and resident should be documented if the situation involved something that could come back against the employee or property later. 4) Employees should be warned against participating in a romantic or sexual relationship with a resident. </a:t>
            </a:r>
          </a:p>
          <a:p>
            <a:r>
              <a:rPr lang="en-US" baseline="0" dirty="0"/>
              <a:t>  </a:t>
            </a:r>
          </a:p>
          <a:p>
            <a:r>
              <a:rPr lang="en-US" baseline="0" dirty="0"/>
              <a:t>Answer to example: Morally, Tyrone didn’t do anything wrong and it is usual to favor some residents over others, but he may have from a Fair Housing view. Although Tyrone and Ashley have built a friendship, maintenance employees should avoid doing “favors” for favorite residents. It could become a violation where they would do something for one resident but not for another. So with this, it would be safe to avoid the appearance of favoritism or the appearance of predatory treatment. (go to bullet 3)</a:t>
            </a:r>
          </a:p>
        </p:txBody>
      </p:sp>
    </p:spTree>
    <p:extLst>
      <p:ext uri="{BB962C8B-B14F-4D97-AF65-F5344CB8AC3E}">
        <p14:creationId xmlns:p14="http://schemas.microsoft.com/office/powerpoint/2010/main" val="2159510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pPr>
              <a:buClr>
                <a:schemeClr val="dk1"/>
              </a:buClr>
              <a:buSzPct val="25000"/>
            </a:pPr>
            <a:r>
              <a:rPr lang="en" sz="1000" dirty="0">
                <a:latin typeface="Times New Roman"/>
                <a:ea typeface="Times New Roman"/>
                <a:cs typeface="Times New Roman"/>
                <a:sym typeface="Times New Roman"/>
              </a:rPr>
              <a:t>What does disability mean?  -- who remembers??</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As we discussed earlier, a disability can be a mental or a physical disability, or the perception of such.</a:t>
            </a:r>
          </a:p>
          <a:p>
            <a:pPr>
              <a:buClr>
                <a:srgbClr val="000000"/>
              </a:buClr>
              <a:buSzPct val="100000"/>
              <a:buFont typeface="Times New Roman"/>
              <a:buChar char="•"/>
            </a:pPr>
            <a:r>
              <a:rPr lang="en" sz="1000" dirty="0">
                <a:latin typeface="Times New Roman"/>
                <a:ea typeface="Times New Roman"/>
                <a:cs typeface="Times New Roman"/>
                <a:sym typeface="Times New Roman"/>
              </a:rPr>
              <a:t>It can be past substance abuse but the law does not protect against current substance abuse.</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We mentioned it accounts for the second largest number of complaints that our members receive.  </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u="sng" dirty="0">
                <a:latin typeface="Times New Roman"/>
                <a:ea typeface="Times New Roman"/>
                <a:cs typeface="Times New Roman"/>
                <a:sym typeface="Times New Roman"/>
              </a:rPr>
              <a:t>It includes:</a:t>
            </a:r>
          </a:p>
          <a:p>
            <a:pPr>
              <a:buClr>
                <a:srgbClr val="000000"/>
              </a:buClr>
              <a:buSzPct val="100000"/>
              <a:buFont typeface="Times New Roman"/>
              <a:buChar char="•"/>
            </a:pPr>
            <a:r>
              <a:rPr lang="en" sz="1000" dirty="0">
                <a:latin typeface="Times New Roman"/>
                <a:ea typeface="Times New Roman"/>
                <a:cs typeface="Times New Roman"/>
                <a:sym typeface="Times New Roman"/>
              </a:rPr>
              <a:t>Refusing to sell or rent based on disability -- or anything related to that including not disclosing availability, unwillingness to discuss terms.</a:t>
            </a:r>
          </a:p>
          <a:p>
            <a:pPr>
              <a:buClr>
                <a:schemeClr val="dk1"/>
              </a:buClr>
              <a:buSzPct val="25000"/>
            </a:pPr>
            <a:endParaRPr sz="1000" u="sng" dirty="0">
              <a:latin typeface="Times New Roman"/>
              <a:ea typeface="Times New Roman"/>
              <a:cs typeface="Times New Roman"/>
              <a:sym typeface="Times New Roman"/>
            </a:endParaRPr>
          </a:p>
          <a:p>
            <a:pPr>
              <a:buClr>
                <a:schemeClr val="dk1"/>
              </a:buClr>
              <a:buSzPct val="25000"/>
            </a:pPr>
            <a:r>
              <a:rPr lang="en" sz="1000" u="sng" dirty="0">
                <a:latin typeface="Times New Roman"/>
                <a:ea typeface="Times New Roman"/>
                <a:cs typeface="Times New Roman"/>
                <a:sym typeface="Times New Roman"/>
              </a:rPr>
              <a:t>It can be based on :</a:t>
            </a:r>
          </a:p>
          <a:p>
            <a:pPr marL="467442" lvl="1">
              <a:spcBef>
                <a:spcPts val="307"/>
              </a:spcBef>
              <a:buClr>
                <a:srgbClr val="000000"/>
              </a:buClr>
              <a:buSzPct val="100000"/>
              <a:buFont typeface="Times New Roman"/>
              <a:buChar char="•"/>
            </a:pPr>
            <a:r>
              <a:rPr lang="en" sz="1000" dirty="0">
                <a:latin typeface="Times New Roman"/>
                <a:ea typeface="Times New Roman"/>
                <a:cs typeface="Times New Roman"/>
                <a:sym typeface="Times New Roman"/>
              </a:rPr>
              <a:t>the disability of buyer or renter</a:t>
            </a:r>
          </a:p>
          <a:p>
            <a:pPr marL="467442" lvl="1">
              <a:spcBef>
                <a:spcPts val="307"/>
              </a:spcBef>
              <a:buClr>
                <a:srgbClr val="000000"/>
              </a:buClr>
              <a:buSzPct val="100000"/>
              <a:buFont typeface="Times New Roman"/>
              <a:buChar char="•"/>
            </a:pPr>
            <a:r>
              <a:rPr lang="en" sz="1000" dirty="0">
                <a:latin typeface="Times New Roman"/>
                <a:ea typeface="Times New Roman"/>
                <a:cs typeface="Times New Roman"/>
                <a:sym typeface="Times New Roman"/>
              </a:rPr>
              <a:t>the disability of another person residing in or intending to reside in the dwelling</a:t>
            </a:r>
          </a:p>
          <a:p>
            <a:pPr marL="467442" lvl="1">
              <a:spcBef>
                <a:spcPts val="307"/>
              </a:spcBef>
              <a:buClr>
                <a:srgbClr val="000000"/>
              </a:buClr>
              <a:buSzPct val="100000"/>
              <a:buFont typeface="Times New Roman"/>
              <a:buChar char="•"/>
            </a:pPr>
            <a:r>
              <a:rPr lang="en" sz="1000" dirty="0">
                <a:latin typeface="Times New Roman"/>
                <a:ea typeface="Times New Roman"/>
                <a:cs typeface="Times New Roman"/>
                <a:sym typeface="Times New Roman"/>
              </a:rPr>
              <a:t>the association with a person with a disability </a:t>
            </a:r>
          </a:p>
          <a:p>
            <a:pPr marL="467442" lvl="1">
              <a:spcBef>
                <a:spcPts val="307"/>
              </a:spcBef>
              <a:buClr>
                <a:srgbClr val="000000"/>
              </a:buClr>
              <a:buSzPct val="100000"/>
              <a:buFont typeface="Times New Roman"/>
              <a:buNone/>
            </a:pPr>
            <a:r>
              <a:rPr lang="en" sz="1000" dirty="0">
                <a:latin typeface="Times New Roman"/>
                <a:ea typeface="Times New Roman"/>
                <a:cs typeface="Times New Roman"/>
                <a:sym typeface="Times New Roman"/>
              </a:rPr>
              <a:t>One</a:t>
            </a:r>
            <a:r>
              <a:rPr lang="en" sz="1000" baseline="0" dirty="0">
                <a:latin typeface="Times New Roman"/>
                <a:ea typeface="Times New Roman"/>
                <a:cs typeface="Times New Roman"/>
                <a:sym typeface="Times New Roman"/>
              </a:rPr>
              <a:t> call file a FH Complaint for treating an indivdial differently due to that person or anyone associated with that person’s disability, failure to provide a reasonable accommodation or modification, and accessibility</a:t>
            </a:r>
            <a:endParaRPr lang="en" sz="1000" dirty="0">
              <a:latin typeface="Times New Roman"/>
              <a:ea typeface="Times New Roman"/>
              <a:cs typeface="Times New Roman"/>
              <a:sym typeface="Times New Roman"/>
            </a:endParaRPr>
          </a:p>
          <a:p>
            <a:pPr>
              <a:buClr>
                <a:schemeClr val="dk1"/>
              </a:buClr>
              <a:buSzPct val="25000"/>
            </a:pPr>
            <a:endParaRPr sz="1000" dirty="0">
              <a:solidFill>
                <a:srgbClr val="E91D63"/>
              </a:solidFill>
              <a:latin typeface="Arial Narrow"/>
              <a:ea typeface="Arial Narrow"/>
              <a:cs typeface="Arial Narrow"/>
              <a:sym typeface="Arial Narrow"/>
            </a:endParaRPr>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r>
              <a:rPr lang="en-US" dirty="0"/>
              <a:t>It is illegal to discriminate against a person with a disability. It is required that applicants and residents with</a:t>
            </a:r>
            <a:r>
              <a:rPr lang="en-US" baseline="0" dirty="0"/>
              <a:t> disabilities receive special consideration.</a:t>
            </a:r>
          </a:p>
          <a:p>
            <a:endParaRPr lang="en-US" dirty="0"/>
          </a:p>
          <a:p>
            <a:r>
              <a:rPr lang="en-US" dirty="0"/>
              <a:t>One does not have</a:t>
            </a:r>
            <a:r>
              <a:rPr lang="en-US" baseline="0" dirty="0"/>
              <a:t> to receive a disability check from the government or work in order to be considered disabled under the Act.  FHA was passed to end housing segregation and to promote inclusion so under the act, everyone should be treated the same EXCEPT when it comes to disability. When it comes to disability, the person should be treated differently b/c they have to be provided a different treatment in order to have equal and full enjoyment of the premises.</a:t>
            </a:r>
          </a:p>
          <a:p>
            <a:endParaRPr lang="en-US" baseline="0" dirty="0"/>
          </a:p>
          <a:p>
            <a:r>
              <a:rPr lang="en-US" baseline="0" dirty="0"/>
              <a:t>People who associate with persons with disabilities are also protected from housing discrimination.</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r>
              <a:rPr lang="en-US" dirty="0"/>
              <a:t>A</a:t>
            </a:r>
            <a:r>
              <a:rPr lang="en-US" baseline="0" dirty="0"/>
              <a:t> reasonable accommodation is NOT the housing provider giving residents and applicants with disabilities they want. Instead, it is to provide disabled residents and applicants with the accommodations that are both reasonable and necessary UNLESS doing so would create an undue administrative and financial burden.</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705327" y="4421824"/>
            <a:ext cx="5642610" cy="4189095"/>
          </a:xfrm>
          <a:prstGeom prst="rect">
            <a:avLst/>
          </a:prstGeom>
        </p:spPr>
        <p:txBody>
          <a:bodyPr lIns="93473" tIns="93473" rIns="93473" bIns="93473" anchor="t" anchorCtr="0">
            <a:noAutofit/>
          </a:bodyPr>
          <a:lstStyle/>
          <a:p>
            <a:r>
              <a:rPr lang="en-US" dirty="0"/>
              <a:t>Unreasonable ex: tenant</a:t>
            </a:r>
            <a:r>
              <a:rPr lang="en-US" baseline="0" dirty="0"/>
              <a:t> physically unable to open the dumpster placed in the parking lot by the housing provider…..</a:t>
            </a:r>
            <a:endParaRPr lang="en-US" dirty="0"/>
          </a:p>
          <a:p>
            <a:endParaRPr lang="en-US" dirty="0"/>
          </a:p>
          <a:p>
            <a:r>
              <a:rPr lang="en-US" dirty="0"/>
              <a:t>(If</a:t>
            </a:r>
            <a:r>
              <a:rPr lang="en-US" baseline="0" dirty="0"/>
              <a:t> asked) To determine if it’s reasonable determine 1) if it would impose an undue financial and administrative burden on the housing provider and 2) would it fundamentally alter the nature of the housing provider’s program.</a:t>
            </a:r>
          </a:p>
          <a:p>
            <a:r>
              <a:rPr lang="en-US" baseline="0" dirty="0"/>
              <a:t>If an undue burden or fundamental alteration exists, housing provider is still required to provide any other reasonable accommodation up to the point that would not result in an undue financial and administrative burden on the housing provider or constitute a fundamental alteration of the program.</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it’s on the resident to make a accommodation request, please understand that this may not be</a:t>
            </a:r>
            <a:r>
              <a:rPr lang="en-US" baseline="0" dirty="0"/>
              <a:t> necessarily called a “reasonable accommodation” request by the resident. They may not even say the words reasonable accommodation. Either way, it should be noted and treated like such. Also, please be aware that some residents may not even know about the FHA. So in some unique situations, you may have to offer an accommodation before it’s requested.</a:t>
            </a:r>
          </a:p>
          <a:p>
            <a:endParaRPr lang="en-US" baseline="0" dirty="0"/>
          </a:p>
          <a:p>
            <a:r>
              <a:rPr lang="en-US" baseline="0" dirty="0"/>
              <a:t>2) WE’RE NOT SAYING TO ASK IF THE PERSON HAS A DISABILITY OR TO PONDER ABOUT THE NATURE OR SEVERITY OF A DISABILITY. Ex: An applicant may ask a LC to waive their history of poor credit because they recently spent time in a hospital. Their hospital stay may or may not be related to a disability. The LC may ask “are you requesting that I make an exception to our usual screening criteria because of a disability?”  The LC didn’t ask if the person has a disability, the nature or severity. The applicant can answer yes and the LC can then began the reasonable accommodation request process.</a:t>
            </a:r>
          </a:p>
          <a:p>
            <a:r>
              <a:rPr lang="en-US" baseline="0" dirty="0"/>
              <a:t>3) You must consider any and all requests for reasonable accommodations, you are not required to permit persons with disabilities to ignore your rules and procedures. An example could be a resident disturbing their neighbors with cursing and shouting </a:t>
            </a:r>
            <a:r>
              <a:rPr lang="en-US" baseline="0" dirty="0" err="1"/>
              <a:t>etc</a:t>
            </a:r>
            <a:r>
              <a:rPr lang="en-US" baseline="0" dirty="0"/>
              <a:t> due to a mental disability with paranoia. When the staff gives this resident a termination notice due to the behavior, the resident will more than likely ask for another chance to correct this behavior if it is caused by their mental disability. The housing provider should consider the request, consider the disability-related need of the resident, and should consider granting the request for an extra chance. </a:t>
            </a:r>
            <a:endParaRPr lang="en-US" dirty="0"/>
          </a:p>
        </p:txBody>
      </p:sp>
    </p:spTree>
    <p:extLst>
      <p:ext uri="{BB962C8B-B14F-4D97-AF65-F5344CB8AC3E}">
        <p14:creationId xmlns:p14="http://schemas.microsoft.com/office/powerpoint/2010/main" val="229852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f a person’s disability is obvious, readily apparent, or otherwise known to the provider, and if the need for the requested accommodation or modification is also readily apparent or known, then the provider may not request any additional information. If the disability and/or the disability-related need for the requested accommodation or modification is not known or obvious, the provider may request only information that is necessary to evaluate the disability and/or disability-related need for the accommodation. </a:t>
            </a:r>
            <a:endParaRPr lang="en-US" dirty="0"/>
          </a:p>
          <a:p>
            <a:r>
              <a:rPr lang="en-US" dirty="0"/>
              <a:t>(1</a:t>
            </a:r>
            <a:r>
              <a:rPr lang="en-US" baseline="30000" dirty="0"/>
              <a:t>st</a:t>
            </a:r>
            <a:r>
              <a:rPr lang="en-US" baseline="0" dirty="0"/>
              <a:t> bullet point)-We are not saying to ask for medical records from the applicant/resident!!!! (reiterate this). You should make this clear to the resident that you ARE NOT asking for medical records, but instead a verification.</a:t>
            </a:r>
          </a:p>
          <a:p>
            <a:endParaRPr lang="en-US" baseline="0" dirty="0"/>
          </a:p>
          <a:p>
            <a:r>
              <a:rPr lang="en-US" baseline="0" dirty="0"/>
              <a:t>Example: If a resident contacts a property manager to request an assigned parking space due to a mobility impairment, and brings with her a letter from her doctor that explain that the resident is disabled, is unable to walk more than 50 feet without stopping, and needs a parking space close to the resident’s apartment entry, the housing provider should not reject the resident’s request and insist that only requests and verifications on their forms will be accepted. The manager could fill out the request form so the request is documented in the file, and if the doctor’s letter provides the information needed such as the answers to the two primary questions (which are 1) is the resident disabled and 2) how the request is connected to the disability)), the housing provider should accept the letter and move forward with the request. If the letter don’t answer these questions, you can follow up by sending the verification form and authorization by the resident. </a:t>
            </a:r>
          </a:p>
          <a:p>
            <a:r>
              <a:rPr lang="en-US" baseline="0" dirty="0"/>
              <a:t>The purpose of verification is to document the need of the resident for the requested accommodation. YOU SHOULD NOT REQUIRE OR EXPECT THAT ALL VERIFIERS WILL BE MEDICAL DOCTORS. IT’S NOT ALWAYS A GOOD PRACTICE TO INSIST A RESIDENT BRING A “DOCTOR’S NOTE” TO JUSTIFY A REASONABLE ACCOMMODATION. A verifier can be someone identified by the resident who is objective and has adequate knowledge of the resident to be able to state that the resident is disabled, and how the requested accommodation is related to the disability. THE MOST COMMON VERIFIERS ARE MEDICAL OR MENTAL HEALTH PROFESSIONALS, AND YOU CAN REFUSE A VERIFIER WHO IS NOT OBJECTIVE OR RELIABLE, YOU SHOULD NOT RESTRICT VERIFIERS TO ONLY MEDICAL PROVIDERS. (ex: licensed social worker who might know about their disability, peer support group, a non-medical service agency, or any other reliable 3</a:t>
            </a:r>
            <a:r>
              <a:rPr lang="en-US" baseline="30000" dirty="0"/>
              <a:t>rd</a:t>
            </a:r>
            <a:r>
              <a:rPr lang="en-US" baseline="0" dirty="0"/>
              <a:t> party who is in a position to know about the resident’s disability).</a:t>
            </a:r>
            <a:endParaRPr lang="en-US" dirty="0"/>
          </a:p>
        </p:txBody>
      </p:sp>
    </p:spTree>
    <p:extLst>
      <p:ext uri="{BB962C8B-B14F-4D97-AF65-F5344CB8AC3E}">
        <p14:creationId xmlns:p14="http://schemas.microsoft.com/office/powerpoint/2010/main" val="1041171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three different closely related scenarios here where the LC gave a different outcome. Was the LC correct to handle these situations this way in her inconsistency? (Yes).</a:t>
            </a:r>
          </a:p>
          <a:p>
            <a:r>
              <a:rPr lang="en-US" baseline="0" dirty="0"/>
              <a:t>Rules of the complex should be detailed in the lease and house rules (we sometimes see addendums in leases with these rules). For example, there may be a pet deposit, a limit on the number, type, or size of pets that a resident can have. These policies should be consistently enforced with all residents. The EXCEPTION is when a resident makes a reasonable accommodation request. When a resident makes a reasonable accommodation request, the FHA requires the housing provider to consider granting the request if the resident is disabled and if the accommodation is necessary for the resident to be comfortable living on the property. RA requests should be evaluated on a case-by-case basis.</a:t>
            </a:r>
            <a:endParaRPr lang="en-US" dirty="0"/>
          </a:p>
        </p:txBody>
      </p:sp>
    </p:spTree>
    <p:extLst>
      <p:ext uri="{BB962C8B-B14F-4D97-AF65-F5344CB8AC3E}">
        <p14:creationId xmlns:p14="http://schemas.microsoft.com/office/powerpoint/2010/main" val="1104906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Rule-No pets;</a:t>
            </a:r>
            <a:r>
              <a:rPr lang="en-US" baseline="0" dirty="0"/>
              <a:t> or there may be limitations to number, type of animal, size, breed. Or even charge a pet deposit. When there’s a RA, they are making an exception to the no pet policy or they are not being limited to usual pet requirements, and excusing the pet security deposit or pet rents.</a:t>
            </a:r>
          </a:p>
          <a:p>
            <a:endParaRPr lang="en-US" baseline="0" dirty="0"/>
          </a:p>
          <a:p>
            <a:r>
              <a:rPr lang="en-US" baseline="0" dirty="0"/>
              <a:t>Assistance animals includes service and emotional support animals. Rather the animal is a service or emotional support animal, the reasonable accommodation process is the same</a:t>
            </a:r>
            <a:endParaRPr lang="en-US" dirty="0"/>
          </a:p>
        </p:txBody>
      </p:sp>
    </p:spTree>
    <p:extLst>
      <p:ext uri="{BB962C8B-B14F-4D97-AF65-F5344CB8AC3E}">
        <p14:creationId xmlns:p14="http://schemas.microsoft.com/office/powerpoint/2010/main" val="1900056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learned that an assistance animal includes</a:t>
            </a:r>
            <a:r>
              <a:rPr lang="en-US" baseline="0" dirty="0"/>
              <a:t> both a service animal and emotional support animal. </a:t>
            </a:r>
            <a:endParaRPr lang="en-US" dirty="0"/>
          </a:p>
          <a:p>
            <a:r>
              <a:rPr lang="en-US" dirty="0"/>
              <a:t>https://www.hud.gov/sites/dfiles/PA/documents/HUDAsstAnimalNC1-28-2020.pdf</a:t>
            </a:r>
          </a:p>
          <a:p>
            <a:endParaRPr lang="en-US" dirty="0"/>
          </a:p>
          <a:p>
            <a:r>
              <a:rPr lang="en-US" dirty="0"/>
              <a:t>Can help you determine questions you</a:t>
            </a:r>
            <a:r>
              <a:rPr lang="en-US" baseline="0" dirty="0"/>
              <a:t> can and can’t ask, what documentation you can request through a step by step basis.</a:t>
            </a:r>
            <a:endParaRPr lang="en-US" dirty="0"/>
          </a:p>
          <a:p>
            <a:endParaRPr lang="en-US" dirty="0"/>
          </a:p>
        </p:txBody>
      </p:sp>
    </p:spTree>
    <p:extLst>
      <p:ext uri="{BB962C8B-B14F-4D97-AF65-F5344CB8AC3E}">
        <p14:creationId xmlns:p14="http://schemas.microsoft.com/office/powerpoint/2010/main" val="3026939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put, there are no differences</a:t>
            </a:r>
            <a:r>
              <a:rPr lang="en-US" baseline="0" dirty="0"/>
              <a:t> between how a pet and an ESA looks or behaves. An ESA may used to have been a pet that has now turned into a ESA.</a:t>
            </a:r>
            <a:endParaRPr lang="en-US" dirty="0"/>
          </a:p>
        </p:txBody>
      </p:sp>
    </p:spTree>
    <p:extLst>
      <p:ext uri="{BB962C8B-B14F-4D97-AF65-F5344CB8AC3E}">
        <p14:creationId xmlns:p14="http://schemas.microsoft.com/office/powerpoint/2010/main" val="3994351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a:t>
            </a:r>
            <a:r>
              <a:rPr lang="en-US" baseline="0" dirty="0"/>
              <a:t> course, most housing providers would automatically permit a resident to change apartments at the end of their lease. But if the request occurs mid-lease, there may be more concern about permitting the transfer and also about associated fees. The question is, as with any exception, is whether the resident is disabled and whether it is the disability that’s motivating the request (is it connected).</a:t>
            </a:r>
          </a:p>
          <a:p>
            <a:r>
              <a:rPr lang="en-US" baseline="0" dirty="0"/>
              <a:t>Example: Let’s say a resident with an apartment on the 2</a:t>
            </a:r>
            <a:r>
              <a:rPr lang="en-US" baseline="30000" dirty="0"/>
              <a:t>nd</a:t>
            </a:r>
            <a:r>
              <a:rPr lang="en-US" baseline="0" dirty="0"/>
              <a:t> floor has developed an obvious mobility problem that makes him hard for her to climb the stairs. The resident requests to transfer to a first floor unit. As soon as a first floor unit becomes available, the resident should be transferred. </a:t>
            </a:r>
          </a:p>
          <a:p>
            <a:r>
              <a:rPr lang="en-US" baseline="0" dirty="0"/>
              <a:t>The transfer should not wait for the end of the lease term and in many instances, it is probably reasonable to waive any associated fees. Also, because the need of the resident for the transfer is obvious, verification isn’t needed.</a:t>
            </a:r>
          </a:p>
          <a:p>
            <a:endParaRPr lang="en-US" baseline="0" dirty="0"/>
          </a:p>
          <a:p>
            <a:endParaRPr lang="en-US" dirty="0"/>
          </a:p>
        </p:txBody>
      </p:sp>
    </p:spTree>
    <p:extLst>
      <p:ext uri="{BB962C8B-B14F-4D97-AF65-F5344CB8AC3E}">
        <p14:creationId xmlns:p14="http://schemas.microsoft.com/office/powerpoint/2010/main" val="1849521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Residents are not required to disclose details about their disabilities</a:t>
            </a:r>
            <a:endParaRPr lang="en-US" dirty="0"/>
          </a:p>
        </p:txBody>
      </p:sp>
    </p:spTree>
    <p:extLst>
      <p:ext uri="{BB962C8B-B14F-4D97-AF65-F5344CB8AC3E}">
        <p14:creationId xmlns:p14="http://schemas.microsoft.com/office/powerpoint/2010/main" val="3159315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r>
              <a:rPr lang="en-US" dirty="0"/>
              <a:t>A reasonable</a:t>
            </a:r>
            <a:r>
              <a:rPr lang="en-US" baseline="0" dirty="0"/>
              <a:t> modification or accommodation can be requested by the tenant at any time. It doesn’t have to be requested at move-in.</a:t>
            </a:r>
          </a:p>
          <a:p>
            <a:endParaRPr lang="en-US" baseline="0" dirty="0"/>
          </a:p>
          <a:p>
            <a:r>
              <a:rPr lang="en-US" baseline="0" dirty="0"/>
              <a:t>The process a housing provider follows when a resident makes a request for a reasonable </a:t>
            </a:r>
            <a:r>
              <a:rPr lang="en-US" baseline="0" dirty="0" err="1"/>
              <a:t>modificationis</a:t>
            </a:r>
            <a:r>
              <a:rPr lang="en-US" baseline="0" dirty="0"/>
              <a:t> identical to a reasonable accommodation request. They should be asked to fill out a RM request form. If the disability status and/or the need for the request is not readily apparent or observable, the </a:t>
            </a:r>
            <a:r>
              <a:rPr lang="en-US" baseline="0" dirty="0" err="1"/>
              <a:t>housin</a:t>
            </a:r>
            <a:r>
              <a:rPr lang="en-US" baseline="0" dirty="0"/>
              <a:t> provider can request the resident to identify a verifier and authorize a verification form. The need for many requests for RM are obvious and do not require verification. If the request is approved, it depends on rather the housing provider is private market/conventional or federally funded.</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This does not prevent a housing provider from adopting a</a:t>
            </a:r>
            <a:r>
              <a:rPr lang="en-US" baseline="0" dirty="0"/>
              <a:t> policy that it will pay for modification that cost less than a specified amount. So if a housing provider has a policy that its employees will perform modifications that cost less than $250, maintenance or contractor of the complex can install when its within that cost.</a:t>
            </a:r>
          </a:p>
          <a:p>
            <a:pPr marL="228600" indent="-228600">
              <a:buAutoNum type="arabicParenR"/>
            </a:pPr>
            <a:endParaRPr lang="en-US" baseline="0" dirty="0"/>
          </a:p>
          <a:p>
            <a:pPr marL="0" indent="0">
              <a:buNone/>
            </a:pPr>
            <a:r>
              <a:rPr lang="en-US" baseline="0" dirty="0"/>
              <a:t>If the housing provider’s policy is that resident’s pay the cost for all modifications, then it would be the responsibility of the resident.</a:t>
            </a:r>
          </a:p>
          <a:p>
            <a:pPr marL="0" indent="0">
              <a:buNone/>
            </a:pPr>
            <a:r>
              <a:rPr lang="en-US" baseline="0" dirty="0"/>
              <a:t>2) This is because federally funded communities are covered by Section 504 of the Rehabilitation Act. Section 504 only applies to properties that receive direct federal subsidy (including mixed income properties where only a percentage of units are subsidized).</a:t>
            </a:r>
          </a:p>
          <a:p>
            <a:pPr marL="228600" indent="-228600">
              <a:buAutoNum type="arabicParenR"/>
            </a:pPr>
            <a:endParaRPr lang="en-US" baseline="0" dirty="0"/>
          </a:p>
          <a:p>
            <a:pPr marL="0" indent="0">
              <a:buNone/>
            </a:pPr>
            <a:r>
              <a:rPr lang="en-US" baseline="0" dirty="0"/>
              <a:t>Note*If a reasonable modification needs to be made to a common area, where a resident is expected to pay for its installation, they will not be required to pay for the removal of the modification. It’s assumed the modification will provide a benefit to other residents.</a:t>
            </a:r>
            <a:endParaRPr lang="en-US" dirty="0"/>
          </a:p>
        </p:txBody>
      </p:sp>
    </p:spTree>
    <p:extLst>
      <p:ext uri="{BB962C8B-B14F-4D97-AF65-F5344CB8AC3E}">
        <p14:creationId xmlns:p14="http://schemas.microsoft.com/office/powerpoint/2010/main" val="363214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55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 sz="1000" dirty="0">
                <a:latin typeface="Times New Roman"/>
                <a:ea typeface="Times New Roman"/>
                <a:cs typeface="Times New Roman"/>
                <a:sym typeface="Times New Roman"/>
              </a:rPr>
              <a:t>Just days after the April 1968 assassination of Dr. Martin Luther King, Jr., Congress passed, and the President signed into law, the Federal Fair Housing Act. </a:t>
            </a:r>
            <a:r>
              <a:rPr lang="en-US" sz="1000" b="1" u="sng" dirty="0"/>
              <a:t>Shortcut: When it was Passed in 1968,</a:t>
            </a:r>
            <a:r>
              <a:rPr lang="en-US" sz="1000" b="1" u="sng" baseline="0" dirty="0"/>
              <a:t> it</a:t>
            </a:r>
            <a:r>
              <a:rPr lang="en-US" sz="1000" b="1" u="sng" dirty="0"/>
              <a:t> had 4 protected classes: Race, color,</a:t>
            </a:r>
            <a:r>
              <a:rPr lang="en-US" sz="1000" b="1" u="sng" baseline="0" dirty="0"/>
              <a:t> National Origin, and Religion.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sz="1000" b="1" u="sng" baseline="0" dirty="0"/>
              <a:t> Amended in 1974 where it added a protected class: Sex.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sz="1000" b="1" u="sng" baseline="0" dirty="0"/>
              <a:t>Amended again in 1988 as the act we know it as today and it added the last two protected classes: family status and disability.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sz="1000" b="1" u="sng" baseline="0" dirty="0"/>
              <a:t>The FHA has 7 protected classes: Race, color, national origin, disability, family status, religion, and sex. The FHA was created to end housing segregation and to promote inclusion. What this act does is prohibits discrimination in housing on the basis of any of the 7 protected classes.</a:t>
            </a:r>
            <a:endParaRPr lang="en-US" sz="1000" b="1" u="sng" dirty="0"/>
          </a:p>
          <a:p>
            <a:pPr>
              <a:buClr>
                <a:schemeClr val="dk1"/>
              </a:buClr>
              <a:buSzPct val="25000"/>
            </a:pPr>
            <a:endParaRPr lang="en" sz="1000" dirty="0">
              <a:latin typeface="Times New Roman"/>
              <a:ea typeface="Times New Roman"/>
              <a:cs typeface="Times New Roman"/>
              <a:sym typeface="Times New Roman"/>
            </a:endParaRPr>
          </a:p>
          <a:p>
            <a:pPr>
              <a:buClr>
                <a:schemeClr val="dk1"/>
              </a:buClr>
              <a:buSzPct val="25000"/>
            </a:pPr>
            <a:endParaRPr lang="en" sz="1000"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In 1988, Congress passed an amendment expanding the Act’s coverage.  The Fair Housing Act prohibits discrimination in housing based on seven protected class categories:  race, color, national origin, religion, sex, familial status, and disability.</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Examples of discriminatory behavior under the Act include:  refusing to sell, rent or negotiate for housing; setting different terms, conditions or privileges for the sale or rental of a dwelling, for a loan or for homeowner’s insurance; and making housing or housing-related services unavailable.  A landlord or builder must make what the Act defines as “reasonable modifications” to structure, and “reasonable accommodations” to rental or condominium policies to allow persons with disabilities to fully enjoy the property.  The Act covers most types of housing, as well as “housing-related services,” such as mortgage loans, appraisals and homeowner’s insurance.  </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Housing-related hate activity, such as cross burning, property damage and harassment, is also covered by the Fair Housing Act.  The Fair Housing Act provides legal and administrative recourse for victims of housing discrimination.  Consumers may file complaints with the Department of Housing and Urban Development (HUD) or their local human rights commission, or contact a private fair housing organization (of which there are more than 80 across the country).</a:t>
            </a:r>
          </a:p>
          <a:p>
            <a:pPr>
              <a:buClr>
                <a:schemeClr val="dk1"/>
              </a:buClr>
              <a:buSzPct val="25000"/>
            </a:pPr>
            <a:endParaRPr sz="1000" dirty="0">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Lockouts or Changing Locks: Landlords cannot change the locks or lock tenants out of the property without proper legal procedures.</a:t>
            </a:r>
          </a:p>
          <a:p>
            <a:pPr marL="171450" indent="-171450">
              <a:buFont typeface="Arial" panose="020B0604020202020204" pitchFamily="34" charset="0"/>
              <a:buChar char="•"/>
            </a:pPr>
            <a:r>
              <a:rPr lang="en-US" dirty="0"/>
              <a:t>Shutting Off Utilities: Disconnecting essential utilities, such as water, electricity, or gas, in an attempt to force a tenant out is illegal.</a:t>
            </a:r>
          </a:p>
          <a:p>
            <a:pPr marL="171450" indent="-171450">
              <a:buFont typeface="Arial" panose="020B0604020202020204" pitchFamily="34" charset="0"/>
              <a:buChar char="•"/>
            </a:pPr>
            <a:r>
              <a:rPr lang="en-US" dirty="0"/>
              <a:t>Removing Belongings: Landlords cannot remove a tenant's belongings from the property without following proper eviction procedures.</a:t>
            </a:r>
          </a:p>
          <a:p>
            <a:pPr marL="171450" indent="-171450">
              <a:buFont typeface="Arial" panose="020B0604020202020204" pitchFamily="34" charset="0"/>
              <a:buChar char="•"/>
            </a:pPr>
            <a:r>
              <a:rPr lang="en-US" dirty="0"/>
              <a:t>Failure to Follow Eviction Procedures: Not following the legally prescribed eviction procedures, including providing proper notice and obtaining a court order, constitutes an illegal eviction.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161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pPr>
              <a:buClr>
                <a:schemeClr val="dk1"/>
              </a:buClr>
              <a:buSzPct val="25000"/>
            </a:pPr>
            <a:r>
              <a:rPr lang="en" sz="1000" u="sng" dirty="0">
                <a:latin typeface="Times New Roman"/>
                <a:ea typeface="Times New Roman"/>
                <a:cs typeface="Times New Roman"/>
                <a:sym typeface="Times New Roman"/>
              </a:rPr>
              <a:t>Audience participation – ask them if they remember the seven protected classes first before showing them all.</a:t>
            </a:r>
            <a:br>
              <a:rPr lang="en" sz="1000" u="sng" dirty="0">
                <a:latin typeface="Times New Roman"/>
                <a:ea typeface="Times New Roman"/>
                <a:cs typeface="Times New Roman"/>
                <a:sym typeface="Times New Roman"/>
              </a:rPr>
            </a:br>
            <a:endParaRPr lang="en" sz="1000" u="sng" dirty="0">
              <a:latin typeface="Times New Roman"/>
              <a:ea typeface="Times New Roman"/>
              <a:cs typeface="Times New Roman"/>
              <a:sym typeface="Times New Roman"/>
            </a:endParaRPr>
          </a:p>
          <a:p>
            <a:pPr>
              <a:buClr>
                <a:schemeClr val="dk1"/>
              </a:buClr>
              <a:buSzPct val="25000"/>
            </a:pPr>
            <a:r>
              <a:rPr lang="en" sz="1000" u="sng" dirty="0">
                <a:latin typeface="Times New Roman"/>
                <a:ea typeface="Times New Roman"/>
                <a:cs typeface="Times New Roman"/>
                <a:sym typeface="Times New Roman"/>
              </a:rPr>
              <a:t>This slide is ordered by number of complaints by protected class</a:t>
            </a:r>
            <a:r>
              <a:rPr lang="en" sz="1000" dirty="0">
                <a:latin typeface="Times New Roman"/>
                <a:ea typeface="Times New Roman"/>
                <a:cs typeface="Times New Roman"/>
                <a:sym typeface="Times New Roman"/>
              </a:rPr>
              <a:t>: </a:t>
            </a:r>
          </a:p>
          <a:p>
            <a:pPr>
              <a:buClr>
                <a:srgbClr val="000000"/>
              </a:buClr>
              <a:buSzPct val="100000"/>
              <a:buFont typeface="Times New Roman"/>
              <a:buNone/>
            </a:pPr>
            <a:r>
              <a:rPr lang="en" sz="1000" dirty="0">
                <a:latin typeface="Times New Roman"/>
                <a:ea typeface="Times New Roman"/>
                <a:cs typeface="Times New Roman"/>
                <a:sym typeface="Times New Roman"/>
              </a:rPr>
              <a:t>Race accounts for</a:t>
            </a:r>
            <a:r>
              <a:rPr lang="en" sz="1000" baseline="0" dirty="0">
                <a:latin typeface="Times New Roman"/>
                <a:ea typeface="Times New Roman"/>
                <a:cs typeface="Times New Roman"/>
                <a:sym typeface="Times New Roman"/>
              </a:rPr>
              <a:t> majority</a:t>
            </a:r>
            <a:r>
              <a:rPr lang="en" sz="1000" dirty="0">
                <a:latin typeface="Times New Roman"/>
                <a:ea typeface="Times New Roman"/>
                <a:cs typeface="Times New Roman"/>
                <a:sym typeface="Times New Roman"/>
              </a:rPr>
              <a:t> of complaints filed, disability second, and family status with</a:t>
            </a:r>
            <a:r>
              <a:rPr lang="en" sz="1000" baseline="0" dirty="0">
                <a:latin typeface="Times New Roman"/>
                <a:ea typeface="Times New Roman"/>
                <a:cs typeface="Times New Roman"/>
                <a:sym typeface="Times New Roman"/>
              </a:rPr>
              <a:t> the third highest amount of complaints</a:t>
            </a:r>
            <a:r>
              <a:rPr lang="en" sz="1000" dirty="0">
                <a:latin typeface="Times New Roman"/>
                <a:ea typeface="Times New Roman"/>
                <a:cs typeface="Times New Roman"/>
                <a:sym typeface="Times New Roman"/>
              </a:rPr>
              <a:t>. </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What is the meaning of these terms?  Most of them are self-explanatory, but others need some explanation.  </a:t>
            </a:r>
          </a:p>
          <a:p>
            <a:pPr>
              <a:buClr>
                <a:schemeClr val="dk1"/>
              </a:buClr>
              <a:buSzPct val="25000"/>
            </a:pPr>
            <a:r>
              <a:rPr lang="en" sz="1000" u="sng" dirty="0">
                <a:latin typeface="Times New Roman"/>
                <a:ea typeface="Times New Roman"/>
                <a:cs typeface="Times New Roman"/>
                <a:sym typeface="Times New Roman"/>
              </a:rPr>
              <a:t>Race</a:t>
            </a:r>
            <a:r>
              <a:rPr lang="en" sz="1000" dirty="0">
                <a:latin typeface="Times New Roman"/>
                <a:ea typeface="Times New Roman"/>
                <a:cs typeface="Times New Roman"/>
                <a:sym typeface="Times New Roman"/>
              </a:rPr>
              <a:t> -- Black/White, African-American/Caucasian, Asian,</a:t>
            </a:r>
            <a:r>
              <a:rPr lang="en" sz="1000" baseline="0" dirty="0">
                <a:latin typeface="Times New Roman"/>
                <a:ea typeface="Times New Roman"/>
                <a:cs typeface="Times New Roman"/>
                <a:sym typeface="Times New Roman"/>
              </a:rPr>
              <a:t> etc.</a:t>
            </a:r>
            <a:endParaRPr lang="en" sz="1000" dirty="0">
              <a:latin typeface="Times New Roman"/>
              <a:ea typeface="Times New Roman"/>
              <a:cs typeface="Times New Roman"/>
              <a:sym typeface="Times New Roman"/>
            </a:endParaRPr>
          </a:p>
          <a:p>
            <a:pPr>
              <a:buClr>
                <a:schemeClr val="dk1"/>
              </a:buClr>
              <a:buSzPct val="25000"/>
            </a:pPr>
            <a:r>
              <a:rPr lang="en" sz="1000" u="sng" dirty="0">
                <a:latin typeface="Times New Roman"/>
                <a:ea typeface="Times New Roman"/>
                <a:cs typeface="Times New Roman"/>
                <a:sym typeface="Times New Roman"/>
              </a:rPr>
              <a:t>Disability</a:t>
            </a:r>
          </a:p>
          <a:p>
            <a:pPr marL="467442" lvl="1">
              <a:spcBef>
                <a:spcPts val="307"/>
              </a:spcBef>
              <a:buClr>
                <a:schemeClr val="dk1"/>
              </a:buClr>
              <a:buSzPct val="25000"/>
            </a:pPr>
            <a:r>
              <a:rPr lang="en" sz="1000" dirty="0">
                <a:latin typeface="Times New Roman"/>
                <a:ea typeface="Times New Roman"/>
                <a:cs typeface="Times New Roman"/>
                <a:sym typeface="Times New Roman"/>
              </a:rPr>
              <a:t>Physical or mental impairment which substantially limits one or more major life activities</a:t>
            </a:r>
          </a:p>
          <a:p>
            <a:pPr marL="467442" lvl="1">
              <a:spcBef>
                <a:spcPts val="307"/>
              </a:spcBef>
              <a:buClr>
                <a:schemeClr val="dk1"/>
              </a:buClr>
              <a:buSzPct val="25000"/>
            </a:pPr>
            <a:r>
              <a:rPr lang="en" sz="1000" dirty="0">
                <a:latin typeface="Times New Roman"/>
                <a:ea typeface="Times New Roman"/>
                <a:cs typeface="Times New Roman"/>
                <a:sym typeface="Times New Roman"/>
              </a:rPr>
              <a:t>Having a record of having such an impairment</a:t>
            </a:r>
          </a:p>
          <a:p>
            <a:pPr marL="467442" lvl="1">
              <a:spcBef>
                <a:spcPts val="307"/>
              </a:spcBef>
              <a:buClr>
                <a:schemeClr val="dk1"/>
              </a:buClr>
              <a:buSzPct val="25000"/>
            </a:pPr>
            <a:r>
              <a:rPr lang="en" sz="1000" dirty="0">
                <a:latin typeface="Times New Roman"/>
                <a:ea typeface="Times New Roman"/>
                <a:cs typeface="Times New Roman"/>
                <a:sym typeface="Times New Roman"/>
              </a:rPr>
              <a:t>Being regarded as having such an impairment  </a:t>
            </a:r>
          </a:p>
          <a:p>
            <a:pPr marL="467442" lvl="1">
              <a:spcBef>
                <a:spcPts val="307"/>
              </a:spcBef>
              <a:buClr>
                <a:schemeClr val="dk1"/>
              </a:buClr>
              <a:buSzPct val="25000"/>
            </a:pPr>
            <a:endParaRPr lang="en" sz="1000" dirty="0">
              <a:latin typeface="Times New Roman"/>
              <a:ea typeface="Times New Roman"/>
              <a:cs typeface="Times New Roman"/>
              <a:sym typeface="Times New Roman"/>
            </a:endParaRPr>
          </a:p>
          <a:p>
            <a:pPr marL="467442" lvl="1">
              <a:spcBef>
                <a:spcPts val="307"/>
              </a:spcBef>
              <a:buClr>
                <a:schemeClr val="dk1"/>
              </a:buClr>
              <a:buSzPct val="25000"/>
            </a:pPr>
            <a:r>
              <a:rPr lang="en" sz="1000" dirty="0">
                <a:latin typeface="Times New Roman"/>
                <a:ea typeface="Times New Roman"/>
                <a:cs typeface="Times New Roman"/>
                <a:sym typeface="Times New Roman"/>
              </a:rPr>
              <a:t>Disability</a:t>
            </a:r>
            <a:r>
              <a:rPr lang="en" sz="1000" baseline="0" dirty="0">
                <a:latin typeface="Times New Roman"/>
                <a:ea typeface="Times New Roman"/>
                <a:cs typeface="Times New Roman"/>
                <a:sym typeface="Times New Roman"/>
              </a:rPr>
              <a:t> protection covers different treatment, reasonable accommodations and modifications, and accessibility. </a:t>
            </a:r>
            <a:endParaRPr lang="en" sz="1000" dirty="0">
              <a:latin typeface="Times New Roman"/>
              <a:ea typeface="Times New Roman"/>
              <a:cs typeface="Times New Roman"/>
              <a:sym typeface="Times New Roman"/>
            </a:endParaRPr>
          </a:p>
          <a:p>
            <a:pPr marL="467442" lvl="1">
              <a:spcBef>
                <a:spcPts val="307"/>
              </a:spcBef>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u="sng" dirty="0">
                <a:latin typeface="Times New Roman"/>
                <a:ea typeface="Times New Roman"/>
                <a:cs typeface="Times New Roman"/>
                <a:sym typeface="Times New Roman"/>
              </a:rPr>
              <a:t>Family Status</a:t>
            </a:r>
            <a:r>
              <a:rPr lang="en" sz="1000" dirty="0">
                <a:latin typeface="Times New Roman"/>
                <a:ea typeface="Times New Roman"/>
                <a:cs typeface="Times New Roman"/>
                <a:sym typeface="Times New Roman"/>
              </a:rPr>
              <a:t> – presence of children in the home</a:t>
            </a:r>
          </a:p>
          <a:p>
            <a:pPr>
              <a:buClr>
                <a:schemeClr val="dk1"/>
              </a:buClr>
              <a:buSzPct val="25000"/>
            </a:pPr>
            <a:r>
              <a:rPr lang="en" sz="1000" u="sng" dirty="0">
                <a:latin typeface="Times New Roman"/>
                <a:ea typeface="Times New Roman"/>
                <a:cs typeface="Times New Roman"/>
                <a:sym typeface="Times New Roman"/>
              </a:rPr>
              <a:t>National Origin</a:t>
            </a:r>
            <a:r>
              <a:rPr lang="en" sz="1000" dirty="0">
                <a:latin typeface="Times New Roman"/>
                <a:ea typeface="Times New Roman"/>
                <a:cs typeface="Times New Roman"/>
                <a:sym typeface="Times New Roman"/>
              </a:rPr>
              <a:t> -- Country of origin of a person or his/her ancestors </a:t>
            </a:r>
          </a:p>
          <a:p>
            <a:pPr>
              <a:buClr>
                <a:schemeClr val="dk1"/>
              </a:buClr>
              <a:buSzPct val="25000"/>
            </a:pPr>
            <a:r>
              <a:rPr lang="en" sz="1000" u="sng" dirty="0">
                <a:latin typeface="Times New Roman"/>
                <a:ea typeface="Times New Roman"/>
                <a:cs typeface="Times New Roman"/>
                <a:sym typeface="Times New Roman"/>
              </a:rPr>
              <a:t>Sex</a:t>
            </a:r>
            <a:r>
              <a:rPr lang="en" sz="1000" dirty="0">
                <a:latin typeface="Times New Roman"/>
                <a:ea typeface="Times New Roman"/>
                <a:cs typeface="Times New Roman"/>
                <a:sym typeface="Times New Roman"/>
              </a:rPr>
              <a:t> – gender-M/F; gender identity and sexual orientation</a:t>
            </a:r>
          </a:p>
          <a:p>
            <a:pPr>
              <a:buClr>
                <a:schemeClr val="dk1"/>
              </a:buClr>
              <a:buSzPct val="25000"/>
            </a:pPr>
            <a:r>
              <a:rPr lang="en" sz="1000" u="sng" dirty="0">
                <a:latin typeface="Times New Roman"/>
                <a:ea typeface="Times New Roman"/>
                <a:cs typeface="Times New Roman"/>
                <a:sym typeface="Times New Roman"/>
              </a:rPr>
              <a:t>Religion</a:t>
            </a:r>
            <a:r>
              <a:rPr lang="en" sz="1000" dirty="0">
                <a:latin typeface="Times New Roman"/>
                <a:ea typeface="Times New Roman"/>
                <a:cs typeface="Times New Roman"/>
                <a:sym typeface="Times New Roman"/>
              </a:rPr>
              <a:t> -- Religious beliefs or membership in a religious group; religious</a:t>
            </a:r>
            <a:r>
              <a:rPr lang="en" sz="1000" baseline="0" dirty="0">
                <a:latin typeface="Times New Roman"/>
                <a:ea typeface="Times New Roman"/>
                <a:cs typeface="Times New Roman"/>
                <a:sym typeface="Times New Roman"/>
              </a:rPr>
              <a:t> group someone may be apart of or religious beliefs they may have</a:t>
            </a:r>
            <a:endParaRPr lang="en" sz="1000" dirty="0">
              <a:latin typeface="Times New Roman"/>
              <a:ea typeface="Times New Roman"/>
              <a:cs typeface="Times New Roman"/>
              <a:sym typeface="Times New Roman"/>
            </a:endParaRPr>
          </a:p>
          <a:p>
            <a:pPr>
              <a:buClr>
                <a:schemeClr val="dk1"/>
              </a:buClr>
              <a:buSzPct val="25000"/>
            </a:pPr>
            <a:r>
              <a:rPr lang="en" sz="1000" u="sng" dirty="0">
                <a:latin typeface="Times New Roman"/>
                <a:ea typeface="Times New Roman"/>
                <a:cs typeface="Times New Roman"/>
                <a:sym typeface="Times New Roman"/>
              </a:rPr>
              <a:t>Color</a:t>
            </a:r>
            <a:r>
              <a:rPr lang="en" sz="1000" dirty="0">
                <a:latin typeface="Times New Roman"/>
                <a:ea typeface="Times New Roman"/>
                <a:cs typeface="Times New Roman"/>
                <a:sym typeface="Times New Roman"/>
              </a:rPr>
              <a:t> -- Skin tone; degree</a:t>
            </a:r>
            <a:r>
              <a:rPr lang="en" sz="1000" baseline="0" dirty="0">
                <a:latin typeface="Times New Roman"/>
                <a:ea typeface="Times New Roman"/>
                <a:cs typeface="Times New Roman"/>
                <a:sym typeface="Times New Roman"/>
              </a:rPr>
              <a:t> of pigment in a person’s skin</a:t>
            </a:r>
            <a:endParaRPr lang="en" sz="1000" dirty="0">
              <a:latin typeface="Times New Roman"/>
              <a:ea typeface="Times New Roman"/>
              <a:cs typeface="Times New Roman"/>
              <a:sym typeface="Times New Roman"/>
            </a:endParaRPr>
          </a:p>
          <a:p>
            <a:pPr>
              <a:buClr>
                <a:schemeClr val="dk1"/>
              </a:buClr>
              <a:buSzPct val="25000"/>
            </a:pPr>
            <a:endParaRPr sz="1000" dirty="0">
              <a:solidFill>
                <a:srgbClr val="E91D63"/>
              </a:solidFill>
              <a:latin typeface="Times New Roman"/>
              <a:ea typeface="Times New Roman"/>
              <a:cs typeface="Times New Roman"/>
              <a:sym typeface="Times New Roman"/>
            </a:endParaRP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issue related to religion is a resident’s desire</a:t>
            </a:r>
            <a:r>
              <a:rPr lang="en-US" baseline="0" dirty="0"/>
              <a:t> to decorate their apartment door or patio. </a:t>
            </a:r>
          </a:p>
          <a:p>
            <a:endParaRPr lang="en-US" baseline="0" dirty="0"/>
          </a:p>
          <a:p>
            <a:r>
              <a:rPr lang="en-US" baseline="0" dirty="0"/>
              <a:t>Exceptions is if a decoration create a threat to safety, if the decoration is antagonistic, or threatening. </a:t>
            </a:r>
          </a:p>
          <a:p>
            <a:endParaRPr lang="en-US" baseline="0" dirty="0"/>
          </a:p>
          <a:p>
            <a:r>
              <a:rPr lang="en-US" baseline="0" dirty="0"/>
              <a:t>Commercial in nature example: For Christmas-Christmas trees, wreaths, lights. For Easter-</a:t>
            </a:r>
            <a:r>
              <a:rPr lang="en-US" baseline="0" dirty="0" err="1"/>
              <a:t>easter</a:t>
            </a:r>
            <a:r>
              <a:rPr lang="en-US" baseline="0" dirty="0"/>
              <a:t> eggs and bunnies because they are not considered religious decorations but crosses, nativity scenes, and the star of David are examples or religious decorations that could discourage applicants of a different religion. </a:t>
            </a:r>
            <a:endParaRPr lang="en-US" dirty="0"/>
          </a:p>
        </p:txBody>
      </p:sp>
    </p:spTree>
    <p:extLst>
      <p:ext uri="{BB962C8B-B14F-4D97-AF65-F5344CB8AC3E}">
        <p14:creationId xmlns:p14="http://schemas.microsoft.com/office/powerpoint/2010/main" val="2607811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a:t>
            </a:r>
            <a:r>
              <a:rPr lang="en-US" baseline="0" dirty="0"/>
              <a:t> status can include grandparents, foster parents, and parents with partial custody.</a:t>
            </a:r>
          </a:p>
          <a:p>
            <a:r>
              <a:rPr lang="en-US" baseline="0" dirty="0"/>
              <a:t>Generally, children should not be prohibited from using certain amenities unless there are documented health and safety prohibitions for young children recommended by a third party such as a manufacturer.</a:t>
            </a:r>
          </a:p>
          <a:p>
            <a:endParaRPr lang="en-US" baseline="0" dirty="0"/>
          </a:p>
          <a:p>
            <a:r>
              <a:rPr lang="en-US" baseline="0" dirty="0"/>
              <a:t>For most amenities, children should be permitted access, and housing providers can adopt reasonable supervision rules for children using amenities such as swimming pools that create obvious safety hazards for unsupervised children. “Reasonable” means that the rules should make practical sense rather than being excessively restrictive and not be used to require direct supervision of older children.</a:t>
            </a:r>
            <a:endParaRPr lang="en-US" dirty="0"/>
          </a:p>
        </p:txBody>
      </p:sp>
    </p:spTree>
    <p:extLst>
      <p:ext uri="{BB962C8B-B14F-4D97-AF65-F5344CB8AC3E}">
        <p14:creationId xmlns:p14="http://schemas.microsoft.com/office/powerpoint/2010/main" val="2384080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solidFill>
                <a:effectLst/>
                <a:latin typeface="+mn-lt"/>
                <a:ea typeface="+mn-ea"/>
                <a:cs typeface="+mn-cs"/>
              </a:rPr>
              <a:t>Example: A gay man who currently uses a voucher to pay his rent contacts the property owner to request to add his male partner, who is also income-eligible, to the lease so they could live together. The owner asks, “Are you gay?” and denies the request when the tenant confirms that he is gay.</a:t>
            </a:r>
            <a:endParaRPr lang="en-US" sz="11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78392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23863"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705328" y="4421824"/>
            <a:ext cx="5642609" cy="4189095"/>
          </a:xfrm>
          <a:prstGeom prst="rect">
            <a:avLst/>
          </a:prstGeom>
        </p:spPr>
        <p:txBody>
          <a:bodyPr lIns="93473" tIns="93473" rIns="93473" bIns="93473" anchor="t" anchorCtr="0">
            <a:noAutofit/>
          </a:bodyPr>
          <a:lstStyle/>
          <a:p>
            <a:pPr>
              <a:buClr>
                <a:schemeClr val="dk1"/>
              </a:buClr>
              <a:buSzPct val="25000"/>
            </a:pPr>
            <a:r>
              <a:rPr lang="en" sz="1000" dirty="0">
                <a:latin typeface="Times New Roman"/>
                <a:ea typeface="Times New Roman"/>
                <a:cs typeface="Times New Roman"/>
                <a:sym typeface="Times New Roman"/>
              </a:rPr>
              <a:t>These are some basic transactions that are covered by the Fair Housing Act.  (There are more provided throughout the presentation.)</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u="sng" dirty="0">
                <a:latin typeface="Times New Roman"/>
                <a:ea typeface="Times New Roman"/>
                <a:cs typeface="Times New Roman"/>
                <a:sym typeface="Times New Roman"/>
              </a:rPr>
              <a:t>Virtually all housing-related transactions are covered by the Fair Housing Act.  </a:t>
            </a:r>
          </a:p>
          <a:p>
            <a:pPr>
              <a:buClr>
                <a:schemeClr val="dk1"/>
              </a:buClr>
              <a:buSzPct val="25000"/>
            </a:pPr>
            <a:endParaRPr sz="1000" u="sng"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All residential home sales and rentals.</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dirty="0">
                <a:latin typeface="Times New Roman"/>
                <a:ea typeface="Times New Roman"/>
                <a:cs typeface="Times New Roman"/>
                <a:sym typeface="Times New Roman"/>
              </a:rPr>
              <a:t>All services and facilities related to housing – like community rooms, swimming pools, common areas</a:t>
            </a:r>
          </a:p>
          <a:p>
            <a:pPr>
              <a:buClr>
                <a:schemeClr val="dk1"/>
              </a:buClr>
              <a:buSzPct val="25000"/>
            </a:pPr>
            <a:endParaRPr sz="1000" dirty="0">
              <a:latin typeface="Times New Roman"/>
              <a:ea typeface="Times New Roman"/>
              <a:cs typeface="Times New Roman"/>
              <a:sym typeface="Times New Roman"/>
            </a:endParaRPr>
          </a:p>
          <a:p>
            <a:pPr>
              <a:buClr>
                <a:schemeClr val="dk1"/>
              </a:buClr>
              <a:buSzPct val="25000"/>
            </a:pPr>
            <a:r>
              <a:rPr lang="en" sz="1000" b="1" dirty="0">
                <a:latin typeface="Times New Roman"/>
                <a:ea typeface="Times New Roman"/>
                <a:cs typeface="Times New Roman"/>
                <a:sym typeface="Times New Roman"/>
              </a:rPr>
              <a:t>Stating whether housing is actually available</a:t>
            </a:r>
            <a:r>
              <a:rPr lang="en" sz="1000" dirty="0">
                <a:latin typeface="Times New Roman"/>
                <a:ea typeface="Times New Roman"/>
                <a:cs typeface="Times New Roman"/>
                <a:sym typeface="Times New Roman"/>
              </a:rPr>
              <a:t>.  </a:t>
            </a:r>
          </a:p>
          <a:p>
            <a:pPr>
              <a:buClr>
                <a:srgbClr val="000000"/>
              </a:buClr>
              <a:buSzPct val="100000"/>
              <a:buFont typeface="Times New Roman"/>
              <a:buChar char="•"/>
            </a:pPr>
            <a:r>
              <a:rPr lang="en" sz="1000" dirty="0">
                <a:latin typeface="Times New Roman"/>
                <a:ea typeface="Times New Roman"/>
                <a:cs typeface="Times New Roman"/>
                <a:sym typeface="Times New Roman"/>
              </a:rPr>
              <a:t>If one person is told that an apartment is available and another is told not available because of the fact that that person is a member of a protected class, that is illegal.</a:t>
            </a:r>
          </a:p>
          <a:p>
            <a:endParaRPr lang="en-US" dirty="0"/>
          </a:p>
          <a:p>
            <a:r>
              <a:rPr lang="en-US" dirty="0"/>
              <a:t>Discrimination</a:t>
            </a:r>
            <a:r>
              <a:rPr lang="en-US" baseline="0" dirty="0"/>
              <a:t> in homeowners insurance can include charging higher rates, offering policies with inferior coverage, not returning calls for information, denying coverage altogether.</a:t>
            </a:r>
          </a:p>
          <a:p>
            <a:endParaRPr lang="en-US" baseline="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F9E00"/>
        </a:solidFill>
        <a:effectLst/>
      </p:bgPr>
    </p:bg>
    <p:spTree>
      <p:nvGrpSpPr>
        <p:cNvPr id="1" name="Shape 8"/>
        <p:cNvGrpSpPr/>
        <p:nvPr/>
      </p:nvGrpSpPr>
      <p:grpSpPr>
        <a:xfrm>
          <a:off x="0" y="0"/>
          <a:ext cx="0" cy="0"/>
          <a:chOff x="0" y="0"/>
          <a:chExt cx="0" cy="0"/>
        </a:xfrm>
      </p:grpSpPr>
      <p:sp>
        <p:nvSpPr>
          <p:cNvPr id="9" name="Shape 9"/>
          <p:cNvSpPr/>
          <p:nvPr/>
        </p:nvSpPr>
        <p:spPr>
          <a:xfrm>
            <a:off x="818062" y="805650"/>
            <a:ext cx="7507875" cy="3532200"/>
          </a:xfrm>
          <a:custGeom>
            <a:avLst/>
            <a:gdLst/>
            <a:ahLst/>
            <a:cxnLst/>
            <a:rect l="0" t="0" r="0" b="0"/>
            <a:pathLst>
              <a:path w="300315" h="141288" extrusionOk="0">
                <a:moveTo>
                  <a:pt x="121105" y="0"/>
                </a:moveTo>
                <a:lnTo>
                  <a:pt x="0" y="0"/>
                </a:lnTo>
                <a:lnTo>
                  <a:pt x="0" y="141288"/>
                </a:lnTo>
                <a:lnTo>
                  <a:pt x="300315" y="141288"/>
                </a:lnTo>
                <a:lnTo>
                  <a:pt x="300315" y="305"/>
                </a:lnTo>
                <a:lnTo>
                  <a:pt x="179211" y="305"/>
                </a:lnTo>
              </a:path>
            </a:pathLst>
          </a:custGeom>
          <a:noFill/>
          <a:ln w="152400" cap="flat" cmpd="sng">
            <a:solidFill>
              <a:srgbClr val="FFFFFF"/>
            </a:solidFill>
            <a:prstDash val="solid"/>
            <a:miter/>
            <a:headEnd type="none" w="lg" len="lg"/>
            <a:tailEnd type="none" w="lg" len="lg"/>
          </a:ln>
        </p:spPr>
      </p:sp>
      <p:sp>
        <p:nvSpPr>
          <p:cNvPr id="10" name="Shape 10"/>
          <p:cNvSpPr txBox="1">
            <a:spLocks noGrp="1"/>
          </p:cNvSpPr>
          <p:nvPr>
            <p:ph type="ctrTitle"/>
          </p:nvPr>
        </p:nvSpPr>
        <p:spPr>
          <a:xfrm>
            <a:off x="2296350" y="1991850"/>
            <a:ext cx="4551299" cy="1159799"/>
          </a:xfrm>
          <a:prstGeom prst="rect">
            <a:avLst/>
          </a:prstGeom>
        </p:spPr>
        <p:txBody>
          <a:bodyPr lIns="91425" tIns="91425" rIns="91425" bIns="91425" anchor="ctr" anchorCtr="0"/>
          <a:lstStyle>
            <a:lvl1pPr lvl="0" algn="ctr">
              <a:spcBef>
                <a:spcPts val="0"/>
              </a:spcBef>
              <a:buClr>
                <a:srgbClr val="434343"/>
              </a:buClr>
              <a:buSzPct val="100000"/>
              <a:defRPr sz="3000">
                <a:solidFill>
                  <a:srgbClr val="434343"/>
                </a:solidFill>
              </a:defRPr>
            </a:lvl1pPr>
            <a:lvl2pPr lvl="1" algn="ctr">
              <a:spcBef>
                <a:spcPts val="0"/>
              </a:spcBef>
              <a:buClr>
                <a:srgbClr val="434343"/>
              </a:buClr>
              <a:buSzPct val="100000"/>
              <a:defRPr sz="3000">
                <a:solidFill>
                  <a:srgbClr val="434343"/>
                </a:solidFill>
              </a:defRPr>
            </a:lvl2pPr>
            <a:lvl3pPr lvl="2" algn="ctr">
              <a:spcBef>
                <a:spcPts val="0"/>
              </a:spcBef>
              <a:buClr>
                <a:srgbClr val="434343"/>
              </a:buClr>
              <a:buSzPct val="100000"/>
              <a:defRPr sz="3000">
                <a:solidFill>
                  <a:srgbClr val="434343"/>
                </a:solidFill>
              </a:defRPr>
            </a:lvl3pPr>
            <a:lvl4pPr lvl="3" algn="ctr">
              <a:spcBef>
                <a:spcPts val="0"/>
              </a:spcBef>
              <a:buClr>
                <a:srgbClr val="434343"/>
              </a:buClr>
              <a:buSzPct val="100000"/>
              <a:defRPr sz="3000">
                <a:solidFill>
                  <a:srgbClr val="434343"/>
                </a:solidFill>
              </a:defRPr>
            </a:lvl4pPr>
            <a:lvl5pPr lvl="4" algn="ctr">
              <a:spcBef>
                <a:spcPts val="0"/>
              </a:spcBef>
              <a:buClr>
                <a:srgbClr val="434343"/>
              </a:buClr>
              <a:buSzPct val="100000"/>
              <a:defRPr sz="3000">
                <a:solidFill>
                  <a:srgbClr val="434343"/>
                </a:solidFill>
              </a:defRPr>
            </a:lvl5pPr>
            <a:lvl6pPr lvl="5" algn="ctr">
              <a:spcBef>
                <a:spcPts val="0"/>
              </a:spcBef>
              <a:buClr>
                <a:srgbClr val="434343"/>
              </a:buClr>
              <a:buSzPct val="100000"/>
              <a:defRPr sz="3000">
                <a:solidFill>
                  <a:srgbClr val="434343"/>
                </a:solidFill>
              </a:defRPr>
            </a:lvl6pPr>
            <a:lvl7pPr lvl="6" algn="ctr">
              <a:spcBef>
                <a:spcPts val="0"/>
              </a:spcBef>
              <a:buClr>
                <a:srgbClr val="434343"/>
              </a:buClr>
              <a:buSzPct val="100000"/>
              <a:defRPr sz="3000">
                <a:solidFill>
                  <a:srgbClr val="434343"/>
                </a:solidFill>
              </a:defRPr>
            </a:lvl7pPr>
            <a:lvl8pPr lvl="7" algn="ctr">
              <a:spcBef>
                <a:spcPts val="0"/>
              </a:spcBef>
              <a:buClr>
                <a:srgbClr val="434343"/>
              </a:buClr>
              <a:buSzPct val="100000"/>
              <a:defRPr sz="3000">
                <a:solidFill>
                  <a:srgbClr val="434343"/>
                </a:solidFill>
              </a:defRPr>
            </a:lvl8pPr>
            <a:lvl9pPr lvl="8" algn="ctr">
              <a:spcBef>
                <a:spcPts val="0"/>
              </a:spcBef>
              <a:buClr>
                <a:srgbClr val="434343"/>
              </a:buClr>
              <a:buSzPct val="100000"/>
              <a:defRPr sz="30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70878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3688492"/>
            <a:ext cx="9144000" cy="145500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918972"/>
            <a:ext cx="6960870" cy="264033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3765042"/>
            <a:ext cx="6789420" cy="8001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4704588"/>
            <a:ext cx="1983232" cy="273844"/>
          </a:xfrm>
        </p:spPr>
        <p:txBody>
          <a:bodyPr/>
          <a:lstStyle/>
          <a:p>
            <a:fld id="{C6F822A4-8DA6-4447-9B1F-C5DB58435268}" type="datetimeFigureOut">
              <a:rPr lang="en-US" dirty="0"/>
              <a:t>4/15/2024</a:t>
            </a:fld>
            <a:endParaRPr lang="en-US" dirty="0"/>
          </a:p>
        </p:txBody>
      </p:sp>
      <p:sp>
        <p:nvSpPr>
          <p:cNvPr id="5" name="Footer Placeholder 4"/>
          <p:cNvSpPr>
            <a:spLocks noGrp="1"/>
          </p:cNvSpPr>
          <p:nvPr>
            <p:ph type="ftr" sz="quarter" idx="11"/>
          </p:nvPr>
        </p:nvSpPr>
        <p:spPr>
          <a:xfrm>
            <a:off x="1637031" y="4704588"/>
            <a:ext cx="4745736" cy="273844"/>
          </a:xfrm>
        </p:spPr>
        <p:txBody>
          <a:bodyPr/>
          <a:lstStyle/>
          <a:p>
            <a:endParaRPr lang="en-US" dirty="0"/>
          </a:p>
        </p:txBody>
      </p:sp>
      <p:grpSp>
        <p:nvGrpSpPr>
          <p:cNvPr id="8" name="Group 7"/>
          <p:cNvGrpSpPr/>
          <p:nvPr/>
        </p:nvGrpSpPr>
        <p:grpSpPr>
          <a:xfrm>
            <a:off x="673049" y="1744386"/>
            <a:ext cx="810678" cy="810677"/>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1879600"/>
            <a:ext cx="891224" cy="540249"/>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48680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1645920"/>
            <a:ext cx="3566160" cy="298323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1645920"/>
            <a:ext cx="3566160" cy="298323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0044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9864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14605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10148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514350"/>
            <a:ext cx="5033772" cy="3765042"/>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4/15/2024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4672261"/>
            <a:ext cx="342900" cy="3429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59438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51435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4/15/2024</a:t>
            </a:fld>
            <a:endParaRPr lang="en-US" dirty="0"/>
          </a:p>
        </p:txBody>
      </p:sp>
      <p:grpSp>
        <p:nvGrpSpPr>
          <p:cNvPr id="8" name="Group 7"/>
          <p:cNvGrpSpPr>
            <a:grpSpLocks noChangeAspect="1"/>
          </p:cNvGrpSpPr>
          <p:nvPr/>
        </p:nvGrpSpPr>
        <p:grpSpPr>
          <a:xfrm>
            <a:off x="8551294" y="4672261"/>
            <a:ext cx="342900" cy="3429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49401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99583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00050"/>
            <a:ext cx="1914525" cy="42291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400050"/>
            <a:ext cx="5629275" cy="42291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4594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Quote">
    <p:bg>
      <p:bgPr>
        <a:solidFill>
          <a:srgbClr val="434343"/>
        </a:solidFill>
        <a:effectLst/>
      </p:bgPr>
    </p:bg>
    <p:spTree>
      <p:nvGrpSpPr>
        <p:cNvPr id="1" name="Shape 15"/>
        <p:cNvGrpSpPr/>
        <p:nvPr/>
      </p:nvGrpSpPr>
      <p:grpSpPr>
        <a:xfrm>
          <a:off x="0" y="0"/>
          <a:ext cx="0" cy="0"/>
          <a:chOff x="0" y="0"/>
          <a:chExt cx="0" cy="0"/>
        </a:xfrm>
      </p:grpSpPr>
      <p:sp>
        <p:nvSpPr>
          <p:cNvPr id="16" name="Shape 16"/>
          <p:cNvSpPr/>
          <p:nvPr/>
        </p:nvSpPr>
        <p:spPr>
          <a:xfrm>
            <a:off x="818062" y="805650"/>
            <a:ext cx="7507875" cy="3532200"/>
          </a:xfrm>
          <a:custGeom>
            <a:avLst/>
            <a:gdLst/>
            <a:ahLst/>
            <a:cxnLst/>
            <a:rect l="0" t="0" r="0" b="0"/>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rgbClr val="FF9E00"/>
            </a:solidFill>
            <a:prstDash val="solid"/>
            <a:miter/>
            <a:headEnd type="none" w="lg" len="lg"/>
            <a:tailEnd type="none" w="lg" len="lg"/>
          </a:ln>
        </p:spPr>
      </p:sp>
      <p:sp>
        <p:nvSpPr>
          <p:cNvPr id="17" name="Shape 17"/>
          <p:cNvSpPr txBox="1">
            <a:spLocks noGrp="1"/>
          </p:cNvSpPr>
          <p:nvPr>
            <p:ph type="body" idx="1"/>
          </p:nvPr>
        </p:nvSpPr>
        <p:spPr>
          <a:xfrm>
            <a:off x="2037600" y="2161800"/>
            <a:ext cx="5068799" cy="819899"/>
          </a:xfrm>
          <a:prstGeom prst="rect">
            <a:avLst/>
          </a:prstGeom>
        </p:spPr>
        <p:txBody>
          <a:bodyPr lIns="91425" tIns="91425" rIns="91425" bIns="91425" anchor="ctr" anchorCtr="0"/>
          <a:lstStyle>
            <a:lvl1pPr lvl="0" algn="ctr" rtl="0">
              <a:spcBef>
                <a:spcPts val="0"/>
              </a:spcBef>
              <a:buSzPct val="100000"/>
              <a:defRPr sz="1800" i="1">
                <a:solidFill>
                  <a:srgbClr val="CCCCCC"/>
                </a:solidFill>
              </a:defRPr>
            </a:lvl1pPr>
            <a:lvl2pPr lvl="1" algn="ctr" rtl="0">
              <a:spcBef>
                <a:spcPts val="0"/>
              </a:spcBef>
              <a:defRPr sz="1800" i="1">
                <a:solidFill>
                  <a:srgbClr val="CCCCCC"/>
                </a:solidFill>
              </a:defRPr>
            </a:lvl2pPr>
            <a:lvl3pPr lvl="2" algn="ctr" rtl="0">
              <a:spcBef>
                <a:spcPts val="0"/>
              </a:spcBef>
              <a:buSzPct val="100000"/>
              <a:defRPr sz="1800" i="1">
                <a:solidFill>
                  <a:srgbClr val="CCCCCC"/>
                </a:solidFill>
              </a:defRPr>
            </a:lvl3pPr>
            <a:lvl4pPr lvl="3" algn="ctr" rtl="0">
              <a:spcBef>
                <a:spcPts val="0"/>
              </a:spcBef>
              <a:defRPr i="1">
                <a:solidFill>
                  <a:srgbClr val="CCCCCC"/>
                </a:solidFill>
              </a:defRPr>
            </a:lvl4pPr>
            <a:lvl5pPr lvl="4" algn="ctr" rtl="0">
              <a:spcBef>
                <a:spcPts val="0"/>
              </a:spcBef>
              <a:defRPr i="1">
                <a:solidFill>
                  <a:srgbClr val="CCCCCC"/>
                </a:solidFill>
              </a:defRPr>
            </a:lvl5pPr>
            <a:lvl6pPr lvl="5" algn="ctr" rtl="0">
              <a:spcBef>
                <a:spcPts val="0"/>
              </a:spcBef>
              <a:buClr>
                <a:srgbClr val="CCCCCC"/>
              </a:buClr>
              <a:defRPr i="1">
                <a:solidFill>
                  <a:srgbClr val="CCCCCC"/>
                </a:solidFill>
              </a:defRPr>
            </a:lvl6pPr>
            <a:lvl7pPr lvl="6" algn="ctr" rtl="0">
              <a:spcBef>
                <a:spcPts val="0"/>
              </a:spcBef>
              <a:buClr>
                <a:srgbClr val="CCCCCC"/>
              </a:buClr>
              <a:defRPr i="1">
                <a:solidFill>
                  <a:srgbClr val="CCCCCC"/>
                </a:solidFill>
              </a:defRPr>
            </a:lvl7pPr>
            <a:lvl8pPr lvl="7" algn="ctr" rtl="0">
              <a:spcBef>
                <a:spcPts val="0"/>
              </a:spcBef>
              <a:buClr>
                <a:srgbClr val="CCCCCC"/>
              </a:buClr>
              <a:defRPr i="1">
                <a:solidFill>
                  <a:srgbClr val="CCCCCC"/>
                </a:solidFill>
              </a:defRPr>
            </a:lvl8pPr>
            <a:lvl9pPr lvl="8" algn="ctr">
              <a:spcBef>
                <a:spcPts val="0"/>
              </a:spcBef>
              <a:buClr>
                <a:srgbClr val="CCCCCC"/>
              </a:buClr>
              <a:defRPr i="1">
                <a:solidFill>
                  <a:srgbClr val="CCCCCC"/>
                </a:solidFill>
              </a:defRPr>
            </a:lvl9pPr>
          </a:lstStyle>
          <a:p>
            <a:endParaRPr/>
          </a:p>
        </p:txBody>
      </p:sp>
      <p:sp>
        <p:nvSpPr>
          <p:cNvPr id="18" name="Shape 18"/>
          <p:cNvSpPr txBox="1"/>
          <p:nvPr/>
        </p:nvSpPr>
        <p:spPr>
          <a:xfrm>
            <a:off x="3853200" y="293593"/>
            <a:ext cx="1437600" cy="653699"/>
          </a:xfrm>
          <a:prstGeom prst="rect">
            <a:avLst/>
          </a:prstGeom>
          <a:noFill/>
          <a:ln>
            <a:noFill/>
          </a:ln>
        </p:spPr>
        <p:txBody>
          <a:bodyPr lIns="91425" tIns="91425" rIns="91425" bIns="91425" anchor="t" anchorCtr="0">
            <a:noAutofit/>
          </a:bodyPr>
          <a:lstStyle/>
          <a:p>
            <a:pPr lvl="0" algn="ctr">
              <a:spcBef>
                <a:spcPts val="0"/>
              </a:spcBef>
              <a:buNone/>
            </a:pPr>
            <a:r>
              <a:rPr lang="en" sz="9600">
                <a:solidFill>
                  <a:srgbClr val="FF9E00"/>
                </a:solidFill>
                <a:latin typeface="Montserrat"/>
                <a:ea typeface="Montserrat"/>
                <a:cs typeface="Montserrat"/>
                <a:sym typeface="Montserrat"/>
              </a:rPr>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56159933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136039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65669671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865872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7278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12777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7704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4/15/2024</a:t>
            </a:fld>
            <a:endParaRPr lang="en-US" dirty="0"/>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0107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4/15/2024</a:t>
            </a:fld>
            <a:endParaRPr lang="en-US" dirty="0"/>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83545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69268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9"/>
        <p:cNvGrpSpPr/>
        <p:nvPr/>
      </p:nvGrpSpPr>
      <p:grpSpPr>
        <a:xfrm>
          <a:off x="0" y="0"/>
          <a:ext cx="0" cy="0"/>
          <a:chOff x="0" y="0"/>
          <a:chExt cx="0" cy="0"/>
        </a:xfrm>
      </p:grpSpPr>
      <p:sp>
        <p:nvSpPr>
          <p:cNvPr id="20" name="Shape 20"/>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21" name="Shape 21"/>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916650" y="950850"/>
            <a:ext cx="7310699" cy="3241800"/>
          </a:xfrm>
          <a:prstGeom prst="rect">
            <a:avLst/>
          </a:prstGeom>
        </p:spPr>
        <p:txBody>
          <a:bodyPr lIns="91425" tIns="91425" rIns="91425" bIns="91425" anchor="t" anchorCtr="0"/>
          <a:lstStyle>
            <a:lvl1pPr lvl="0">
              <a:spcBef>
                <a:spcPts val="0"/>
              </a:spcBef>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52621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9"/>
        <p:cNvGrpSpPr/>
        <p:nvPr/>
      </p:nvGrpSpPr>
      <p:grpSpPr>
        <a:xfrm>
          <a:off x="0" y="0"/>
          <a:ext cx="0" cy="0"/>
          <a:chOff x="0" y="0"/>
          <a:chExt cx="0" cy="0"/>
        </a:xfrm>
      </p:grpSpPr>
      <p:sp>
        <p:nvSpPr>
          <p:cNvPr id="20" name="Shape 20"/>
          <p:cNvSpPr/>
          <p:nvPr/>
        </p:nvSpPr>
        <p:spPr>
          <a:xfrm>
            <a:off x="259951"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21" name="Shape 21"/>
          <p:cNvSpPr txBox="1">
            <a:spLocks noGrp="1"/>
          </p:cNvSpPr>
          <p:nvPr>
            <p:ph type="title"/>
          </p:nvPr>
        </p:nvSpPr>
        <p:spPr>
          <a:xfrm>
            <a:off x="3241650" y="91566"/>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916651" y="950850"/>
            <a:ext cx="7310699" cy="3241800"/>
          </a:xfrm>
          <a:prstGeom prst="rect">
            <a:avLst/>
          </a:prstGeom>
        </p:spPr>
        <p:txBody>
          <a:bodyPr lIns="91425" tIns="91425" rIns="91425" bIns="91425" anchor="t" anchorCtr="0"/>
          <a:lstStyle>
            <a:lvl1pPr lvl="0">
              <a:spcBef>
                <a:spcPts val="0"/>
              </a:spcBef>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Tree>
    <p:extLst>
      <p:ext uri="{BB962C8B-B14F-4D97-AF65-F5344CB8AC3E}">
        <p14:creationId xmlns:p14="http://schemas.microsoft.com/office/powerpoint/2010/main" val="3932311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28"/>
        <p:cNvGrpSpPr/>
        <p:nvPr/>
      </p:nvGrpSpPr>
      <p:grpSpPr>
        <a:xfrm>
          <a:off x="0" y="0"/>
          <a:ext cx="0" cy="0"/>
          <a:chOff x="0" y="0"/>
          <a:chExt cx="0" cy="0"/>
        </a:xfrm>
      </p:grpSpPr>
      <p:sp>
        <p:nvSpPr>
          <p:cNvPr id="29" name="Shape 29"/>
          <p:cNvSpPr/>
          <p:nvPr/>
        </p:nvSpPr>
        <p:spPr>
          <a:xfrm>
            <a:off x="259951"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30" name="Shape 30"/>
          <p:cNvSpPr txBox="1">
            <a:spLocks noGrp="1"/>
          </p:cNvSpPr>
          <p:nvPr>
            <p:ph type="title"/>
          </p:nvPr>
        </p:nvSpPr>
        <p:spPr>
          <a:xfrm>
            <a:off x="3241650" y="91566"/>
            <a:ext cx="2660700" cy="7337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 name="Shape 31"/>
          <p:cNvSpPr txBox="1">
            <a:spLocks noGrp="1"/>
          </p:cNvSpPr>
          <p:nvPr>
            <p:ph type="body" idx="1"/>
          </p:nvPr>
        </p:nvSpPr>
        <p:spPr>
          <a:xfrm>
            <a:off x="753901"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body" idx="2"/>
          </p:nvPr>
        </p:nvSpPr>
        <p:spPr>
          <a:xfrm>
            <a:off x="3319597"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3"/>
          </p:nvPr>
        </p:nvSpPr>
        <p:spPr>
          <a:xfrm>
            <a:off x="5885292"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075147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154575"/>
            <a:ext cx="6649655" cy="39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1" y="1"/>
            <a:ext cx="9143996" cy="51434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628650" y="1501815"/>
            <a:ext cx="5439379" cy="668438"/>
          </a:xfrm>
        </p:spPr>
        <p:txBody>
          <a:bodyPr anchor="t">
            <a:noAutofit/>
          </a:bodyPr>
          <a:lstStyle>
            <a:lvl1pP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28650" y="2317833"/>
            <a:ext cx="5439378" cy="253912"/>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820802" y="1364884"/>
            <a:ext cx="1" cy="1641604"/>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4126806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154575"/>
            <a:ext cx="6649655" cy="39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1" y="1"/>
            <a:ext cx="9143996" cy="51434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628650" y="1501815"/>
            <a:ext cx="5439379" cy="668438"/>
          </a:xfrm>
        </p:spPr>
        <p:txBody>
          <a:bodyPr anchor="t">
            <a:noAutofit/>
          </a:bodyPr>
          <a:lstStyle>
            <a:lvl1pPr>
              <a:defRPr sz="375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28650" y="2317833"/>
            <a:ext cx="5439378" cy="253912"/>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820802" y="1364884"/>
            <a:ext cx="1" cy="1641604"/>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476096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154575"/>
            <a:ext cx="6649655" cy="39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1" y="1"/>
            <a:ext cx="9143996" cy="51434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628650" y="1501815"/>
            <a:ext cx="5439379" cy="668438"/>
          </a:xfrm>
        </p:spPr>
        <p:txBody>
          <a:bodyPr anchor="t">
            <a:noAutofit/>
          </a:bodyPr>
          <a:lstStyle>
            <a:lvl1pP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28650" y="2317833"/>
            <a:ext cx="5439378" cy="253912"/>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820802" y="1364884"/>
            <a:ext cx="1" cy="1641604"/>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638551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628650" y="434052"/>
            <a:ext cx="5439379" cy="668438"/>
          </a:xfrm>
        </p:spPr>
        <p:txBody>
          <a:bodyPr anchor="t">
            <a:noAutofit/>
          </a:bodyPr>
          <a:lstStyle>
            <a:lvl1pP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28650" y="1250069"/>
            <a:ext cx="5439378" cy="253912"/>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820802" y="297120"/>
            <a:ext cx="1" cy="1641604"/>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6649655" y="0"/>
            <a:ext cx="2494344" cy="51435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3438271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628650" y="2031356"/>
            <a:ext cx="5439379" cy="668438"/>
          </a:xfrm>
        </p:spPr>
        <p:txBody>
          <a:bodyPr anchor="t">
            <a:noAutofit/>
          </a:bodyPr>
          <a:lstStyle>
            <a:lvl1pPr>
              <a:defRPr sz="375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628650" y="2847374"/>
            <a:ext cx="5439378" cy="253912"/>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820802" y="1894425"/>
            <a:ext cx="1" cy="1641604"/>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1" y="0"/>
            <a:ext cx="9143999" cy="51435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8029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1" y="0"/>
            <a:ext cx="9143999" cy="51435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3302406" y="2152889"/>
            <a:ext cx="5439379" cy="668438"/>
          </a:xfrm>
        </p:spPr>
        <p:txBody>
          <a:bodyPr anchor="t">
            <a:noAutofit/>
          </a:bodyPr>
          <a:lstStyle>
            <a:lvl1pPr>
              <a:defRPr sz="375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3302407" y="2968907"/>
            <a:ext cx="5439378" cy="253912"/>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3591494" y="2112892"/>
            <a:ext cx="0" cy="1447733"/>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3022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1" y="0"/>
            <a:ext cx="9143999" cy="51435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915123" y="2534857"/>
            <a:ext cx="5439379" cy="668438"/>
          </a:xfrm>
        </p:spPr>
        <p:txBody>
          <a:bodyPr anchor="t">
            <a:noAutofit/>
          </a:bodyPr>
          <a:lstStyle>
            <a:lvl1pPr algn="l">
              <a:defRPr sz="375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915124" y="3350875"/>
            <a:ext cx="5439378" cy="253912"/>
          </a:xfrm>
        </p:spPr>
        <p:txBody>
          <a:bodyPr>
            <a:normAutofit/>
          </a:bodyPr>
          <a:lstStyle>
            <a:lvl1pPr marL="0" indent="0" algn="l">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964039" y="2254688"/>
            <a:ext cx="0" cy="1928078"/>
          </a:xfrm>
          <a:prstGeom prst="line">
            <a:avLst/>
          </a:prstGeom>
          <a:ln w="25400">
            <a:solidFill>
              <a:schemeClr val="bg1"/>
            </a:solidFill>
            <a:miter lim="400000"/>
          </a:ln>
        </p:spPr>
        <p:txBody>
          <a:bodyPr lIns="14288" tIns="14288" rIns="14288" bIns="14288" anchor="ctr"/>
          <a:lstStyle/>
          <a:p>
            <a:pPr algn="l">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00610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3"/>
        <p:cNvGrpSpPr/>
        <p:nvPr/>
      </p:nvGrpSpPr>
      <p:grpSpPr>
        <a:xfrm>
          <a:off x="0" y="0"/>
          <a:ext cx="0" cy="0"/>
          <a:chOff x="0" y="0"/>
          <a:chExt cx="0" cy="0"/>
        </a:xfrm>
      </p:grpSpPr>
      <p:sp>
        <p:nvSpPr>
          <p:cNvPr id="24" name="Shape 24"/>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25" name="Shape 25"/>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840975" y="956004"/>
            <a:ext cx="3621899" cy="29654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27" name="Shape 27"/>
          <p:cNvSpPr txBox="1">
            <a:spLocks noGrp="1"/>
          </p:cNvSpPr>
          <p:nvPr>
            <p:ph type="body" idx="2"/>
          </p:nvPr>
        </p:nvSpPr>
        <p:spPr>
          <a:xfrm>
            <a:off x="4681052" y="956004"/>
            <a:ext cx="3621899" cy="29654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619970" y="3650655"/>
            <a:ext cx="1706542" cy="769144"/>
          </a:xfrm>
          <a:noFill/>
        </p:spPr>
        <p:txBody>
          <a:bodyPr vert="horz" lIns="0" tIns="45720" rIns="91440" bIns="0" rtlCol="0" anchor="b">
            <a:noAutofit/>
          </a:bodyPr>
          <a:lstStyle>
            <a:lvl1pPr>
              <a:defRPr lang="en-US" sz="375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6475810" y="609600"/>
            <a:ext cx="2668190" cy="39243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3116485" y="659782"/>
            <a:ext cx="3220655" cy="566738"/>
          </a:xfrm>
        </p:spPr>
        <p:txBody>
          <a:bodyPr anchor="ctr">
            <a:normAutofit/>
          </a:bodyPr>
          <a:lstStyle>
            <a:lvl1pPr marL="0" indent="0">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3116485" y="1467116"/>
            <a:ext cx="3220655"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3116485" y="2274450"/>
            <a:ext cx="3220655"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3116485" y="3081784"/>
            <a:ext cx="3220655"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3116485" y="3889117"/>
            <a:ext cx="3220655"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723866" y="2924655"/>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59407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619970" y="3650655"/>
            <a:ext cx="1767309" cy="769144"/>
          </a:xfrm>
          <a:noFill/>
        </p:spPr>
        <p:txBody>
          <a:bodyPr vert="horz" lIns="0" tIns="45720" rIns="91440" bIns="0" rtlCol="0" anchor="b">
            <a:noAutofit/>
          </a:bodyPr>
          <a:lstStyle>
            <a:lvl1pPr>
              <a:defRPr lang="en-US" sz="375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2833603" y="1668780"/>
            <a:ext cx="2668190" cy="2751019"/>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669574" y="1541501"/>
            <a:ext cx="3220655" cy="566738"/>
          </a:xfrm>
        </p:spPr>
        <p:txBody>
          <a:bodyPr anchor="ctr">
            <a:normAutofit/>
          </a:bodyPr>
          <a:lstStyle>
            <a:lvl1pPr marL="0" indent="0">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669574" y="2086837"/>
            <a:ext cx="3220655" cy="566738"/>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669574" y="3264320"/>
            <a:ext cx="3220655" cy="566738"/>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669574" y="2675578"/>
            <a:ext cx="3220655" cy="566738"/>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669574" y="3853061"/>
            <a:ext cx="3220655" cy="566738"/>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723866" y="2924655"/>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2833603" y="0"/>
            <a:ext cx="2689622" cy="15444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785397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619970" y="3650655"/>
            <a:ext cx="1679852" cy="769144"/>
          </a:xfrm>
          <a:noFill/>
        </p:spPr>
        <p:txBody>
          <a:bodyPr vert="horz" lIns="0" tIns="45720" rIns="91440" bIns="0" rtlCol="0" anchor="b">
            <a:noAutofit/>
          </a:bodyPr>
          <a:lstStyle>
            <a:lvl1pPr>
              <a:defRPr lang="en-US" sz="375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6475810" y="609600"/>
            <a:ext cx="2668190" cy="39243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3357640" y="659782"/>
            <a:ext cx="2987894" cy="566738"/>
          </a:xfrm>
        </p:spPr>
        <p:txBody>
          <a:bodyPr anchor="ctr">
            <a:normAutofit/>
          </a:bodyPr>
          <a:lstStyle>
            <a:lvl1pPr marL="0" indent="0">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3357640" y="1467116"/>
            <a:ext cx="2987894"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3357640" y="2274450"/>
            <a:ext cx="2987894"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3357640" y="3081784"/>
            <a:ext cx="2987894"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3357640" y="3889117"/>
            <a:ext cx="2987894" cy="566738"/>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2645797" y="659782"/>
            <a:ext cx="555812" cy="566738"/>
          </a:xfrm>
        </p:spPr>
        <p:txBody>
          <a:bodyPr rIns="0" anchor="ctr">
            <a:noAutofit/>
          </a:bodyPr>
          <a:lstStyle>
            <a:lvl1pPr marL="0" indent="0" algn="r">
              <a:buNone/>
              <a:defRPr sz="4500">
                <a:solidFill>
                  <a:schemeClr val="accent2"/>
                </a:solidFill>
                <a:latin typeface="+mj-lt"/>
                <a:cs typeface="Arial" panose="020B0604020202020204" pitchFamily="34" charset="0"/>
              </a:defRPr>
            </a:lvl1pPr>
            <a:lvl2pPr marL="3429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2645797" y="1467116"/>
            <a:ext cx="555812" cy="566738"/>
          </a:xfrm>
        </p:spPr>
        <p:txBody>
          <a:bodyPr rIns="0" anchor="ctr">
            <a:noAutofit/>
          </a:bodyPr>
          <a:lstStyle>
            <a:lvl1pPr marL="0" indent="0" algn="r">
              <a:buNone/>
              <a:defRPr sz="4500">
                <a:solidFill>
                  <a:schemeClr val="accent2"/>
                </a:solidFill>
                <a:latin typeface="+mj-lt"/>
                <a:cs typeface="Arial" panose="020B0604020202020204" pitchFamily="34" charset="0"/>
              </a:defRPr>
            </a:lvl1pPr>
            <a:lvl2pPr marL="3429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2645797" y="2274450"/>
            <a:ext cx="555812" cy="566738"/>
          </a:xfrm>
        </p:spPr>
        <p:txBody>
          <a:bodyPr rIns="0" anchor="ctr">
            <a:noAutofit/>
          </a:bodyPr>
          <a:lstStyle>
            <a:lvl1pPr marL="0" indent="0" algn="r">
              <a:buNone/>
              <a:defRPr sz="4500">
                <a:solidFill>
                  <a:schemeClr val="accent2"/>
                </a:solidFill>
                <a:latin typeface="+mj-lt"/>
                <a:cs typeface="Arial" panose="020B0604020202020204" pitchFamily="34" charset="0"/>
              </a:defRPr>
            </a:lvl1pPr>
            <a:lvl2pPr marL="3429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2645797" y="3081784"/>
            <a:ext cx="555812" cy="566738"/>
          </a:xfrm>
        </p:spPr>
        <p:txBody>
          <a:bodyPr rIns="0" anchor="ctr">
            <a:noAutofit/>
          </a:bodyPr>
          <a:lstStyle>
            <a:lvl1pPr marL="0" indent="0" algn="r">
              <a:buNone/>
              <a:defRPr sz="4500">
                <a:solidFill>
                  <a:schemeClr val="accent2"/>
                </a:solidFill>
                <a:latin typeface="+mj-lt"/>
                <a:cs typeface="Arial" panose="020B0604020202020204" pitchFamily="34" charset="0"/>
              </a:defRPr>
            </a:lvl1pPr>
            <a:lvl2pPr marL="3429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2645797" y="3889117"/>
            <a:ext cx="555812" cy="566738"/>
          </a:xfrm>
        </p:spPr>
        <p:txBody>
          <a:bodyPr rIns="0" anchor="ctr">
            <a:noAutofit/>
          </a:bodyPr>
          <a:lstStyle>
            <a:lvl1pPr marL="0" indent="0" algn="r">
              <a:buNone/>
              <a:defRPr sz="4500">
                <a:solidFill>
                  <a:schemeClr val="accent2"/>
                </a:solidFill>
                <a:latin typeface="+mj-lt"/>
                <a:cs typeface="Arial" panose="020B0604020202020204" pitchFamily="34" charset="0"/>
              </a:defRPr>
            </a:lvl1pPr>
            <a:lvl2pPr marL="3429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723866" y="2924655"/>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3480652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109483" y="1268605"/>
            <a:ext cx="3289381" cy="994172"/>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2625328"/>
            <a:ext cx="9144000" cy="2518172"/>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677382" y="1268016"/>
            <a:ext cx="3116574" cy="994172"/>
          </a:xfrm>
        </p:spPr>
        <p:txBody>
          <a:bodyPr>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5677382" y="920774"/>
            <a:ext cx="3116574" cy="287062"/>
          </a:xfrm>
        </p:spPr>
        <p:txBody>
          <a:bodyPr anchor="b">
            <a:normAutofit/>
          </a:bodyPr>
          <a:lstStyle>
            <a:lvl1pPr marL="0" indent="0">
              <a:buNone/>
              <a:defRPr sz="1200" b="1">
                <a:latin typeface="+mn-lt"/>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962500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33711" y="895324"/>
            <a:ext cx="3289381" cy="994172"/>
          </a:xfrm>
        </p:spPr>
        <p:txBody>
          <a:bodyPr anchor="b">
            <a:normAutofit/>
          </a:bodyPr>
          <a:lstStyle>
            <a:lvl1pPr algn="r">
              <a:defRPr sz="3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633711" y="1974253"/>
            <a:ext cx="3289381" cy="2518172"/>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103112" y="1905397"/>
            <a:ext cx="2284727" cy="287062"/>
          </a:xfrm>
        </p:spPr>
        <p:txBody>
          <a:bodyPr lIns="0" anchor="b">
            <a:normAutofit/>
          </a:bodyPr>
          <a:lstStyle>
            <a:lvl1pPr marL="0" indent="0">
              <a:buNone/>
              <a:defRPr sz="12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577205" y="1905397"/>
            <a:ext cx="2267362" cy="287062"/>
          </a:xfrm>
        </p:spPr>
        <p:txBody>
          <a:bodyPr vert="horz" lIns="0" tIns="45720" rIns="91440" bIns="45720" rtlCol="0" anchor="b">
            <a:normAutofit/>
          </a:bodyPr>
          <a:lstStyle>
            <a:lvl1pPr>
              <a:defRPr lang="en-US" sz="12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102894" y="2208610"/>
            <a:ext cx="2284810"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577205" y="2208610"/>
            <a:ext cx="2267362"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335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102894" y="895324"/>
            <a:ext cx="4741673" cy="994172"/>
          </a:xfrm>
        </p:spPr>
        <p:txBody>
          <a:bodyPr lIns="0" anchor="b">
            <a:normAutofit/>
          </a:bodyPr>
          <a:lstStyle>
            <a:lvl1pPr algn="l">
              <a:defRPr sz="3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895324"/>
            <a:ext cx="3923091" cy="3597101"/>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103112" y="1905397"/>
            <a:ext cx="2284727" cy="287062"/>
          </a:xfrm>
        </p:spPr>
        <p:txBody>
          <a:bodyPr lIns="0" anchor="b">
            <a:normAutofit/>
          </a:bodyPr>
          <a:lstStyle>
            <a:lvl1pPr marL="0" indent="0">
              <a:buNone/>
              <a:defRPr sz="12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577205" y="1905397"/>
            <a:ext cx="2267362" cy="287062"/>
          </a:xfrm>
        </p:spPr>
        <p:txBody>
          <a:bodyPr vert="horz" lIns="0" tIns="45720" rIns="91440" bIns="45720" rtlCol="0" anchor="b">
            <a:normAutofit/>
          </a:bodyPr>
          <a:lstStyle>
            <a:lvl1pPr>
              <a:defRPr lang="en-US" sz="12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102894" y="2208610"/>
            <a:ext cx="2284810"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577205" y="2208610"/>
            <a:ext cx="2267362"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528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28650" y="1356757"/>
            <a:ext cx="2562696" cy="2163683"/>
          </a:xfrm>
        </p:spPr>
        <p:txBody>
          <a:bodyPr lIns="0" anchor="t">
            <a:normAutofit/>
          </a:bodyPr>
          <a:lstStyle>
            <a:lvl1pPr algn="r">
              <a:defRPr sz="3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3383157" y="1356757"/>
            <a:ext cx="2764519" cy="287062"/>
          </a:xfrm>
        </p:spPr>
        <p:txBody>
          <a:bodyPr lIns="0" anchor="b">
            <a:normAutofit/>
          </a:bodyPr>
          <a:lstStyle>
            <a:lvl1pPr marL="0" indent="0">
              <a:buNone/>
              <a:defRPr sz="12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339131" y="1356757"/>
            <a:ext cx="2743508" cy="287062"/>
          </a:xfrm>
        </p:spPr>
        <p:txBody>
          <a:bodyPr vert="horz" lIns="0" tIns="45720" rIns="91440" bIns="45720" rtlCol="0" anchor="b">
            <a:normAutofit/>
          </a:bodyPr>
          <a:lstStyle>
            <a:lvl1pPr>
              <a:defRPr lang="en-US" sz="12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3382930" y="1659970"/>
            <a:ext cx="2764619"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339131" y="1659970"/>
            <a:ext cx="2743508"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7264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265317"/>
            <a:ext cx="3222909" cy="2586832"/>
          </a:xfrm>
          <a:solidFill>
            <a:schemeClr val="accent2"/>
          </a:solidFill>
        </p:spPr>
        <p:txBody>
          <a:bodyPr vert="horz" lIns="0" tIns="45720" rIns="324000" bIns="45720" rtlCol="0" anchor="ctr">
            <a:normAutofit/>
          </a:bodyPr>
          <a:lstStyle>
            <a:lvl1pPr>
              <a:defRPr lang="en-US" sz="3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3426563" y="1265317"/>
            <a:ext cx="2764519" cy="287062"/>
          </a:xfrm>
        </p:spPr>
        <p:txBody>
          <a:bodyPr lIns="0" anchor="b">
            <a:normAutofit/>
          </a:bodyPr>
          <a:lstStyle>
            <a:lvl1pPr marL="0" indent="0">
              <a:buNone/>
              <a:defRPr sz="12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339131" y="1265317"/>
            <a:ext cx="2743508" cy="287062"/>
          </a:xfrm>
        </p:spPr>
        <p:txBody>
          <a:bodyPr vert="horz" lIns="0" tIns="45720" rIns="91440" bIns="45720" rtlCol="0" anchor="b">
            <a:normAutofit/>
          </a:bodyPr>
          <a:lstStyle>
            <a:lvl1pPr marL="0" indent="0">
              <a:buNone/>
              <a:defRPr lang="en-US" sz="1200" b="1" dirty="0">
                <a:latin typeface="+mn-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3426336" y="1568530"/>
            <a:ext cx="2764619"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339131" y="1568530"/>
            <a:ext cx="2743508" cy="228361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2499043" y="998873"/>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9065872" y="1256636"/>
            <a:ext cx="86810" cy="25868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n-lt"/>
            </a:endParaRPr>
          </a:p>
        </p:txBody>
      </p:sp>
    </p:spTree>
    <p:extLst>
      <p:ext uri="{BB962C8B-B14F-4D97-AF65-F5344CB8AC3E}">
        <p14:creationId xmlns:p14="http://schemas.microsoft.com/office/powerpoint/2010/main" val="3383175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265317"/>
            <a:ext cx="3426563" cy="1291352"/>
          </a:xfrm>
          <a:noFill/>
        </p:spPr>
        <p:txBody>
          <a:bodyPr lIns="0" rIns="324000" anchor="ctr">
            <a:normAutofit/>
          </a:bodyPr>
          <a:lstStyle>
            <a:lvl1pPr algn="r">
              <a:defRPr sz="3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0" y="2556669"/>
            <a:ext cx="9152681" cy="2586832"/>
          </a:xfrm>
          <a:prstGeom prst="rect">
            <a:avLst/>
          </a:prstGeom>
          <a:solidFill>
            <a:schemeClr val="accent2"/>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3426563" y="2749766"/>
            <a:ext cx="2586600" cy="287062"/>
          </a:xfrm>
        </p:spPr>
        <p:txBody>
          <a:bodyPr lIns="0" anchor="b">
            <a:normAutofit/>
          </a:bodyPr>
          <a:lstStyle>
            <a:lvl1pPr marL="0" indent="0">
              <a:buNone/>
              <a:defRPr sz="12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90542" y="2749766"/>
            <a:ext cx="2587699" cy="287062"/>
          </a:xfrm>
        </p:spPr>
        <p:txBody>
          <a:bodyPr vert="horz" lIns="0" tIns="45720" rIns="91440" bIns="45720" rtlCol="0" anchor="b">
            <a:normAutofit/>
          </a:bodyPr>
          <a:lstStyle>
            <a:lvl1pPr marL="0" indent="0">
              <a:buNone/>
              <a:defRPr lang="en-US" sz="1200" b="1" dirty="0">
                <a:latin typeface="+mn-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3426335" y="3052980"/>
            <a:ext cx="2586600" cy="1690471"/>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190542" y="3052980"/>
            <a:ext cx="2587699" cy="1690471"/>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2499043" y="547457"/>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1660809" y="2853940"/>
            <a:ext cx="1451944" cy="1391078"/>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420612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33711" y="895324"/>
            <a:ext cx="3289381" cy="994172"/>
          </a:xfrm>
        </p:spPr>
        <p:txBody>
          <a:bodyPr anchor="b">
            <a:normAutofit/>
          </a:bodyPr>
          <a:lstStyle>
            <a:lvl1pPr algn="r">
              <a:defRPr sz="3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633711" y="1974253"/>
            <a:ext cx="3289381" cy="2518172"/>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4103112" y="2208641"/>
            <a:ext cx="2284727" cy="2283784"/>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103112" y="1905397"/>
            <a:ext cx="2284727" cy="287062"/>
          </a:xfrm>
        </p:spPr>
        <p:txBody>
          <a:bodyPr lIns="0" anchor="b">
            <a:noAutofit/>
          </a:bodyPr>
          <a:lstStyle>
            <a:lvl1pPr marL="0" indent="0">
              <a:buNone/>
              <a:defRPr sz="12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577205" y="2208641"/>
            <a:ext cx="2284727" cy="2283784"/>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577205" y="1905397"/>
            <a:ext cx="2267362" cy="287062"/>
          </a:xfrm>
        </p:spPr>
        <p:txBody>
          <a:bodyPr lIns="0" anchor="b">
            <a:noAutofit/>
          </a:bodyPr>
          <a:lstStyle>
            <a:lvl1pPr marL="0" indent="0">
              <a:buNone/>
              <a:defRPr sz="12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94824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28"/>
        <p:cNvGrpSpPr/>
        <p:nvPr/>
      </p:nvGrpSpPr>
      <p:grpSpPr>
        <a:xfrm>
          <a:off x="0" y="0"/>
          <a:ext cx="0" cy="0"/>
          <a:chOff x="0" y="0"/>
          <a:chExt cx="0" cy="0"/>
        </a:xfrm>
      </p:grpSpPr>
      <p:sp>
        <p:nvSpPr>
          <p:cNvPr id="29" name="Shape 29"/>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30" name="Shape 30"/>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 name="Shape 31"/>
          <p:cNvSpPr txBox="1">
            <a:spLocks noGrp="1"/>
          </p:cNvSpPr>
          <p:nvPr>
            <p:ph type="body" idx="1"/>
          </p:nvPr>
        </p:nvSpPr>
        <p:spPr>
          <a:xfrm>
            <a:off x="753900"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body" idx="2"/>
          </p:nvPr>
        </p:nvSpPr>
        <p:spPr>
          <a:xfrm>
            <a:off x="3319596"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3"/>
          </p:nvPr>
        </p:nvSpPr>
        <p:spPr>
          <a:xfrm>
            <a:off x="5885291"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5946493" y="627203"/>
            <a:ext cx="3197507" cy="3889094"/>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2743198" y="627203"/>
            <a:ext cx="3196800" cy="3889094"/>
          </a:xfrm>
          <a:solidFill>
            <a:schemeClr val="accent2"/>
          </a:solidFill>
        </p:spPr>
        <p:txBody>
          <a:bodyPr lIns="252000" tIns="144000" rIns="144000">
            <a:noAutofit/>
          </a:bodyPr>
          <a:lstStyle>
            <a:lvl1pPr marL="0" indent="0">
              <a:lnSpc>
                <a:spcPct val="100000"/>
              </a:lnSpc>
              <a:buNone/>
              <a:defRPr sz="1050">
                <a:solidFill>
                  <a:schemeClr val="tx2"/>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468775" y="1244828"/>
            <a:ext cx="1918504" cy="994172"/>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723866" y="326235"/>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792502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2404640"/>
            <a:ext cx="9144000" cy="2738860"/>
          </a:xfrm>
          <a:solidFill>
            <a:schemeClr val="accent2"/>
          </a:solidFill>
        </p:spPr>
        <p:txBody>
          <a:bodyPr lIns="5400000" tIns="216000" rIns="1800000">
            <a:noAutofit/>
          </a:bodyPr>
          <a:lstStyle>
            <a:lvl1pPr marL="0" indent="0">
              <a:lnSpc>
                <a:spcPct val="100000"/>
              </a:lnSpc>
              <a:buNone/>
              <a:defRPr sz="1050">
                <a:solidFill>
                  <a:schemeClr val="tx2"/>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3958540" y="1331641"/>
            <a:ext cx="4826643" cy="994172"/>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28878" y="627203"/>
            <a:ext cx="2642567" cy="3889094"/>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10515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958539" y="2404640"/>
            <a:ext cx="4826644" cy="2111657"/>
          </a:xfrm>
          <a:noFill/>
          <a:ln>
            <a:noFill/>
          </a:ln>
        </p:spPr>
        <p:txBody>
          <a:bodyPr lIns="0" tIns="216000" rIns="1800000">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3958540" y="1331641"/>
            <a:ext cx="4826643" cy="994172"/>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628651" y="627203"/>
            <a:ext cx="2742794" cy="3889094"/>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3276561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3559215" y="2571743"/>
            <a:ext cx="5584785" cy="2571757"/>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8650" y="1244828"/>
            <a:ext cx="2314214" cy="994172"/>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723866" y="326235"/>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3559215" y="0"/>
            <a:ext cx="5584785" cy="2571743"/>
          </a:xfrm>
          <a:prstGeom prst="rect">
            <a:avLst/>
          </a:prstGeom>
          <a:solidFill>
            <a:schemeClr val="accent2"/>
          </a:solidFill>
        </p:spPr>
        <p:txBody>
          <a:bodyPr vert="horz" lIns="189000" tIns="108000" rIns="108000" bIns="34290" rtlCol="0">
            <a:noAutofit/>
          </a:bodyPr>
          <a:lstStyle/>
          <a:p>
            <a:pPr lvl="0" indent="0">
              <a:lnSpc>
                <a:spcPct val="100000"/>
              </a:lnSpc>
              <a:spcBef>
                <a:spcPts val="750"/>
              </a:spcBef>
              <a:buFont typeface="Arial" panose="020B0604020202020204" pitchFamily="34" charset="0"/>
              <a:buNone/>
            </a:pPr>
            <a:endParaRPr lang="en-US" sz="105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4019308" y="740406"/>
            <a:ext cx="2128367" cy="287062"/>
          </a:xfrm>
        </p:spPr>
        <p:txBody>
          <a:bodyPr lIns="0" tIns="0" anchor="t">
            <a:normAutofit/>
          </a:bodyPr>
          <a:lstStyle>
            <a:lvl1pPr marL="0" indent="0">
              <a:buNone/>
              <a:defRPr sz="12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6263528" y="740406"/>
            <a:ext cx="2625830" cy="1047884"/>
          </a:xfrm>
        </p:spPr>
        <p:txBody>
          <a:bodyPr lIns="0" tIns="0">
            <a:normAutofit/>
          </a:bodyPr>
          <a:lstStyle>
            <a:lvl1pPr marL="0" indent="0">
              <a:lnSpc>
                <a:spcPct val="100000"/>
              </a:lnSpc>
              <a:buNone/>
              <a:defRPr sz="1050">
                <a:solidFill>
                  <a:schemeClr val="tx2"/>
                </a:solidFill>
                <a:latin typeface="+mn-lt"/>
              </a:defRPr>
            </a:lvl1pPr>
            <a:lvl2pPr marL="342900" indent="0">
              <a:buNone/>
              <a:defRPr sz="900"/>
            </a:lvl2pPr>
            <a:lvl3pPr marL="685800" indent="0">
              <a:buNone/>
              <a:defRPr sz="825"/>
            </a:lvl3pPr>
            <a:lvl4pPr>
              <a:defRPr sz="788"/>
            </a:lvl4pPr>
            <a:lvl5pPr>
              <a:defRPr sz="788"/>
            </a:lvl5pPr>
          </a:lstStyle>
          <a:p>
            <a:pPr lvl="0"/>
            <a:r>
              <a:rPr lang="en-US"/>
              <a:t>Edit Master text styles</a:t>
            </a:r>
          </a:p>
        </p:txBody>
      </p:sp>
    </p:spTree>
    <p:extLst>
      <p:ext uri="{BB962C8B-B14F-4D97-AF65-F5344CB8AC3E}">
        <p14:creationId xmlns:p14="http://schemas.microsoft.com/office/powerpoint/2010/main" val="23154533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628650" y="0"/>
            <a:ext cx="8515350" cy="51435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628651" y="3424839"/>
            <a:ext cx="3755261" cy="1080000"/>
          </a:xfrm>
          <a:solidFill>
            <a:schemeClr val="bg1"/>
          </a:solidFill>
        </p:spPr>
        <p:txBody>
          <a:bodyPr lIns="216000">
            <a:normAutofit/>
          </a:bodyPr>
          <a:lstStyle>
            <a:lvl1pPr>
              <a:defRPr sz="3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02115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628650" y="0"/>
            <a:ext cx="8515350" cy="51435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109067"/>
            <a:ext cx="3429000" cy="891778"/>
          </a:xfrm>
        </p:spPr>
        <p:txBody>
          <a:bodyPr anchor="b">
            <a:normAutofit/>
          </a:bodyPr>
          <a:lstStyle>
            <a:lvl1pPr marL="0" indent="0">
              <a:buNone/>
              <a:defRPr sz="21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3298761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9144000" cy="51435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1" y="3529226"/>
            <a:ext cx="4383911" cy="1080000"/>
          </a:xfrm>
          <a:solidFill>
            <a:schemeClr val="bg1"/>
          </a:solidFill>
        </p:spPr>
        <p:txBody>
          <a:bodyPr lIns="792000">
            <a:normAutofit/>
          </a:bodyPr>
          <a:lstStyle>
            <a:lvl1pPr>
              <a:defRPr sz="3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6327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9144000" cy="5143500"/>
          </a:xfrm>
        </p:spPr>
        <p:txBody>
          <a:bodyPr/>
          <a:lstStyle/>
          <a:p>
            <a:r>
              <a:rPr lang="en-US"/>
              <a:t>Click icon to add picture</a:t>
            </a:r>
            <a:endParaRPr lang="en-US" dirty="0"/>
          </a:p>
        </p:txBody>
      </p:sp>
    </p:spTree>
    <p:extLst>
      <p:ext uri="{BB962C8B-B14F-4D97-AF65-F5344CB8AC3E}">
        <p14:creationId xmlns:p14="http://schemas.microsoft.com/office/powerpoint/2010/main" val="32123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1"/>
            <a:ext cx="9144000" cy="4123481"/>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640080" y="4266301"/>
            <a:ext cx="6537960" cy="617303"/>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71519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1"/>
            <a:ext cx="9144000" cy="4123481"/>
          </a:xfrm>
        </p:spPr>
        <p:txBody>
          <a:bodyPr/>
          <a:lstStyle/>
          <a:p>
            <a:r>
              <a:rPr lang="en-US"/>
              <a:t>Click icon to add picture</a:t>
            </a:r>
            <a:endParaRPr lang="en-US" dirty="0"/>
          </a:p>
        </p:txBody>
      </p:sp>
    </p:spTree>
    <p:extLst>
      <p:ext uri="{BB962C8B-B14F-4D97-AF65-F5344CB8AC3E}">
        <p14:creationId xmlns:p14="http://schemas.microsoft.com/office/powerpoint/2010/main" val="26944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628650" y="1"/>
            <a:ext cx="8515350" cy="416052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40080" y="4266301"/>
            <a:ext cx="6537960" cy="617303"/>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025540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628650" y="640081"/>
            <a:ext cx="8515350" cy="3863339"/>
          </a:xfrm>
        </p:spPr>
        <p:txBody>
          <a:bodyPr/>
          <a:lstStyle/>
          <a:p>
            <a:r>
              <a:rPr lang="en-US"/>
              <a:t>Click icon to add picture</a:t>
            </a:r>
            <a:endParaRPr lang="en-US" dirty="0"/>
          </a:p>
        </p:txBody>
      </p:sp>
    </p:spTree>
    <p:extLst>
      <p:ext uri="{BB962C8B-B14F-4D97-AF65-F5344CB8AC3E}">
        <p14:creationId xmlns:p14="http://schemas.microsoft.com/office/powerpoint/2010/main" val="17040679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985657" y="902826"/>
            <a:ext cx="7172687" cy="3795047"/>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985656" y="254371"/>
            <a:ext cx="7172686" cy="617303"/>
          </a:xfrm>
          <a:noFill/>
        </p:spPr>
        <p:txBody>
          <a:bodyPr lIns="0">
            <a:normAutofit/>
          </a:bodyPr>
          <a:lstStyle>
            <a:lvl1pPr>
              <a:defRPr sz="3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88477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627023" y="560250"/>
            <a:ext cx="7889955" cy="4023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1688711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2480" y="0"/>
            <a:ext cx="852782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628650" y="273844"/>
            <a:ext cx="5725716" cy="994172"/>
          </a:xfrm>
        </p:spPr>
        <p:txBody>
          <a:bodyPr>
            <a:normAutofit/>
          </a:bodyPr>
          <a:lstStyle>
            <a:lvl1pPr>
              <a:defRPr sz="45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6397771" y="3539681"/>
            <a:ext cx="1866900" cy="2343150"/>
          </a:xfrm>
        </p:spPr>
        <p:txBody>
          <a:bodyPr tIns="0" bIns="0" anchor="b">
            <a:noAutofit/>
          </a:bodyPr>
          <a:lstStyle>
            <a:lvl1pPr marL="0" indent="0" algn="r">
              <a:buNone/>
              <a:defRPr sz="225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1912097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4373881" y="0"/>
            <a:ext cx="414146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628650" y="578644"/>
            <a:ext cx="3524250" cy="1270635"/>
          </a:xfrm>
        </p:spPr>
        <p:txBody>
          <a:bodyPr lIns="0" anchor="t">
            <a:noAutofit/>
          </a:bodyPr>
          <a:lstStyle>
            <a:lvl1pPr>
              <a:defRPr sz="495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6397771" y="3415835"/>
            <a:ext cx="1866900" cy="2343149"/>
          </a:xfrm>
        </p:spPr>
        <p:txBody>
          <a:bodyPr bIns="0" anchor="b">
            <a:noAutofit/>
          </a:bodyPr>
          <a:lstStyle>
            <a:lvl1pPr marL="0" indent="0" algn="r">
              <a:buNone/>
              <a:defRPr sz="1875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560013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529209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628650" y="578644"/>
            <a:ext cx="3943350" cy="1270635"/>
          </a:xfrm>
        </p:spPr>
        <p:txBody>
          <a:bodyPr lIns="0" anchor="t">
            <a:normAutofit/>
          </a:bodyPr>
          <a:lstStyle>
            <a:lvl1pPr>
              <a:defRPr sz="45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7126977" y="3347255"/>
            <a:ext cx="1866900" cy="2343149"/>
          </a:xfrm>
        </p:spPr>
        <p:txBody>
          <a:bodyPr bIns="0" anchor="b">
            <a:noAutofit/>
          </a:bodyPr>
          <a:lstStyle>
            <a:lvl1pPr marL="0" indent="0" algn="r">
              <a:buNone/>
              <a:defRPr sz="1875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1096516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5501735" y="2359119"/>
            <a:ext cx="1866900" cy="2343149"/>
          </a:xfrm>
        </p:spPr>
        <p:txBody>
          <a:bodyPr bIns="0" anchor="b">
            <a:noAutofit/>
          </a:bodyPr>
          <a:lstStyle>
            <a:lvl1pPr marL="0" indent="0" algn="l">
              <a:buNone/>
              <a:defRPr sz="1875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045778"/>
            <a:ext cx="5292091" cy="3051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617220" y="1450658"/>
            <a:ext cx="3954780" cy="1270635"/>
          </a:xfrm>
        </p:spPr>
        <p:txBody>
          <a:bodyPr lIns="0" anchor="t">
            <a:normAutofit/>
          </a:bodyPr>
          <a:lstStyle>
            <a:lvl1pPr>
              <a:defRPr sz="45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980653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2480" y="1"/>
            <a:ext cx="9156479" cy="3680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617220" y="2018585"/>
            <a:ext cx="4704241" cy="1270635"/>
          </a:xfrm>
        </p:spPr>
        <p:txBody>
          <a:bodyPr lIns="0" anchor="b">
            <a:noAutofit/>
          </a:bodyPr>
          <a:lstStyle>
            <a:lvl1pPr algn="l">
              <a:defRPr sz="495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5693870" y="1959793"/>
            <a:ext cx="1866900" cy="2343149"/>
          </a:xfrm>
        </p:spPr>
        <p:txBody>
          <a:bodyPr bIns="0" anchor="b">
            <a:noAutofit/>
          </a:bodyPr>
          <a:lstStyle>
            <a:lvl1pPr marL="0" indent="0" algn="l">
              <a:buNone/>
              <a:defRPr sz="1875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159478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4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
        <p:nvSpPr>
          <p:cNvPr id="41" name="Shape 41"/>
          <p:cNvSpPr/>
          <p:nvPr/>
        </p:nvSpPr>
        <p:spPr>
          <a:xfrm>
            <a:off x="558124" y="550425"/>
            <a:ext cx="8028197" cy="4042637"/>
          </a:xfrm>
          <a:custGeom>
            <a:avLst/>
            <a:gdLst/>
            <a:ahLst/>
            <a:cxnLst/>
            <a:rect l="0" t="0" r="0" b="0"/>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rgbClr val="FF9E00"/>
            </a:solidFill>
            <a:prstDash val="solid"/>
            <a:miter/>
            <a:headEnd type="none" w="lg" len="lg"/>
            <a:tailEnd type="none" w="lg" len="lg"/>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1"/>
            <a:ext cx="4543425" cy="5143496"/>
          </a:xfrm>
          <a:prstGeom prst="rect">
            <a:avLst/>
          </a:prstGeom>
          <a:solidFill>
            <a:schemeClr val="accent2"/>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30793" y="825218"/>
            <a:ext cx="3006328" cy="1046406"/>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630794" y="1920870"/>
            <a:ext cx="3006328" cy="452165"/>
          </a:xfrm>
        </p:spPr>
        <p:txBody>
          <a:bodyPr lIns="0" anchor="t">
            <a:normAutofit/>
          </a:bodyPr>
          <a:lstStyle>
            <a:lvl1pPr marL="0" indent="0">
              <a:buNone/>
              <a:defRPr sz="1050" spc="225">
                <a:solidFill>
                  <a:schemeClr val="tx2"/>
                </a:solidFill>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723866" y="13718"/>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5788742" y="806107"/>
            <a:ext cx="2983236" cy="548771"/>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5788742" y="1774153"/>
            <a:ext cx="2983236" cy="548771"/>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788742" y="2742199"/>
            <a:ext cx="2983236" cy="548771"/>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5788742" y="3710245"/>
            <a:ext cx="2983236" cy="548771"/>
          </a:xfrm>
        </p:spPr>
        <p:txBody>
          <a:bodyPr anchor="ctr">
            <a:normAutofit/>
          </a:bodyPr>
          <a:lstStyle>
            <a:lvl1pPr marL="0" indent="0">
              <a:buNone/>
              <a:defRPr sz="1050"/>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28650" y="2458897"/>
            <a:ext cx="3006329" cy="1920674"/>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noProof="0"/>
              <a:t>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5092617" y="781789"/>
            <a:ext cx="603569" cy="603569"/>
          </a:xfrm>
          <a:prstGeom prst="ellipse">
            <a:avLst/>
          </a:prstGeom>
          <a:solidFill>
            <a:schemeClr val="bg1"/>
          </a:solidFill>
          <a:ln w="19050">
            <a:solidFill>
              <a:srgbClr val="1F1F26"/>
            </a:solidFill>
          </a:ln>
        </p:spPr>
        <p:txBody>
          <a:bodyPr>
            <a:normAutofit/>
          </a:bodyPr>
          <a:lstStyle>
            <a:lvl1pPr>
              <a:defRPr sz="6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5092617" y="1748808"/>
            <a:ext cx="603569" cy="60356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5092617" y="2715827"/>
            <a:ext cx="603569" cy="60356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5092617" y="3682846"/>
            <a:ext cx="603569" cy="60356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78587295"/>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631031" y="2322924"/>
            <a:ext cx="3006090" cy="2056647"/>
          </a:xfrm>
        </p:spPr>
        <p:txBody>
          <a:bodyPr>
            <a:normAutofit/>
          </a:bodyPr>
          <a:lstStyle>
            <a:lvl1pPr>
              <a:defRPr sz="9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30793" y="825218"/>
            <a:ext cx="3006328" cy="1046406"/>
          </a:xfrm>
        </p:spPr>
        <p:txBody>
          <a:bodyPr lIns="0" anchor="b">
            <a:normAutofit/>
          </a:bodyPr>
          <a:lstStyle>
            <a:lvl1pPr>
              <a:defRPr sz="3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630794" y="1920870"/>
            <a:ext cx="3006328" cy="281311"/>
          </a:xfrm>
        </p:spPr>
        <p:txBody>
          <a:bodyPr lIns="0" anchor="t">
            <a:normAutofit/>
          </a:bodyPr>
          <a:lstStyle>
            <a:lvl1pPr marL="0" indent="0">
              <a:buNone/>
              <a:defRPr sz="1050" spc="225">
                <a:solidFill>
                  <a:schemeClr val="tx2"/>
                </a:solidFill>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723866" y="13718"/>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5788742" y="806107"/>
            <a:ext cx="2983236" cy="548771"/>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5788742" y="1774153"/>
            <a:ext cx="2983236" cy="548771"/>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788742" y="2742199"/>
            <a:ext cx="2983236" cy="548771"/>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5788742" y="3710245"/>
            <a:ext cx="2983236" cy="548771"/>
          </a:xfrm>
        </p:spPr>
        <p:txBody>
          <a:bodyPr anchor="ctr">
            <a:normAutofit/>
          </a:bodyPr>
          <a:lstStyle>
            <a:lvl1pPr marL="0" indent="0">
              <a:buNone/>
              <a:defRPr sz="1050"/>
            </a:lvl1pPr>
          </a:lstStyle>
          <a:p>
            <a:pPr lvl="0"/>
            <a:r>
              <a:rPr lang="en-US" noProof="0"/>
              <a:t>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5092617" y="781789"/>
            <a:ext cx="603569" cy="603569"/>
          </a:xfrm>
          <a:prstGeom prst="ellipse">
            <a:avLst/>
          </a:prstGeom>
          <a:solidFill>
            <a:schemeClr val="accent1"/>
          </a:solidFill>
          <a:ln w="19050">
            <a:noFill/>
          </a:ln>
        </p:spPr>
        <p:txBody>
          <a:bodyPr>
            <a:normAutofit/>
          </a:bodyPr>
          <a:lstStyle>
            <a:lvl1pPr>
              <a:defRPr sz="6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5092617" y="1748808"/>
            <a:ext cx="603569" cy="603569"/>
          </a:xfrm>
          <a:prstGeom prst="ellipse">
            <a:avLst/>
          </a:prstGeom>
          <a:solidFill>
            <a:schemeClr val="accent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5092617" y="2715827"/>
            <a:ext cx="603569" cy="603569"/>
          </a:xfrm>
          <a:prstGeom prst="ellipse">
            <a:avLst/>
          </a:prstGeom>
          <a:solidFill>
            <a:schemeClr val="accent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5092617" y="3682846"/>
            <a:ext cx="603569" cy="603569"/>
          </a:xfrm>
          <a:prstGeom prst="ellipse">
            <a:avLst/>
          </a:prstGeom>
          <a:solidFill>
            <a:schemeClr val="accent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546285259"/>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2791105"/>
            <a:ext cx="9144000" cy="2352392"/>
          </a:xfrm>
          <a:prstGeom prst="rect">
            <a:avLst/>
          </a:prstGeom>
          <a:solidFill>
            <a:schemeClr val="accent2"/>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501407" y="268958"/>
            <a:ext cx="8141186" cy="603569"/>
          </a:xfrm>
        </p:spPr>
        <p:txBody>
          <a:bodyPr lIns="0" anchor="b">
            <a:normAutofit/>
          </a:bodyPr>
          <a:lstStyle>
            <a:lvl1pPr algn="ctr">
              <a:defRPr sz="3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097478" y="2007908"/>
            <a:ext cx="603569" cy="603569"/>
          </a:xfrm>
          <a:prstGeom prst="ellipse">
            <a:avLst/>
          </a:prstGeom>
          <a:solidFill>
            <a:schemeClr val="bg1"/>
          </a:solidFill>
          <a:ln w="19050">
            <a:solidFill>
              <a:srgbClr val="1F1F26"/>
            </a:solidFill>
          </a:ln>
        </p:spPr>
        <p:txBody>
          <a:bodyPr>
            <a:normAutofit/>
          </a:bodyPr>
          <a:lstStyle>
            <a:lvl1pPr>
              <a:defRPr sz="6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3232957" y="2007908"/>
            <a:ext cx="603569" cy="60356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5368435" y="2007908"/>
            <a:ext cx="603569" cy="60356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7503914" y="2007908"/>
            <a:ext cx="603569" cy="60356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473085" y="2940607"/>
            <a:ext cx="1852355" cy="548771"/>
          </a:xfrm>
        </p:spPr>
        <p:txBody>
          <a:bodyPr anchor="t">
            <a:normAutofit/>
          </a:bodyPr>
          <a:lstStyle>
            <a:lvl1pPr marL="0" indent="0" algn="ctr">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2607619" y="2942814"/>
            <a:ext cx="1852355" cy="548771"/>
          </a:xfrm>
        </p:spPr>
        <p:txBody>
          <a:bodyPr anchor="t">
            <a:normAutofit/>
          </a:bodyPr>
          <a:lstStyle>
            <a:lvl1pPr marL="0" indent="0" algn="ctr">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4742152" y="2940607"/>
            <a:ext cx="1852355" cy="548771"/>
          </a:xfrm>
        </p:spPr>
        <p:txBody>
          <a:bodyPr anchor="t">
            <a:normAutofit/>
          </a:bodyPr>
          <a:lstStyle>
            <a:lvl1pPr marL="0" indent="0" algn="ctr">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6876687" y="2937469"/>
            <a:ext cx="1852355" cy="548771"/>
          </a:xfrm>
        </p:spPr>
        <p:txBody>
          <a:bodyPr anchor="t">
            <a:normAutofit/>
          </a:bodyPr>
          <a:lstStyle>
            <a:lvl1pPr marL="0" indent="0" algn="ctr">
              <a:buNone/>
              <a:defRPr sz="1050"/>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28650" y="1002977"/>
            <a:ext cx="8013943" cy="406112"/>
          </a:xfrm>
        </p:spPr>
        <p:txBody>
          <a:bodyPr lIns="0">
            <a:noAutofit/>
          </a:bodyPr>
          <a:lstStyle>
            <a:lvl1pPr marL="0" indent="0" algn="ctr">
              <a:lnSpc>
                <a:spcPct val="100000"/>
              </a:lnSpc>
              <a:buNone/>
              <a:defRPr sz="1050">
                <a:latin typeface="+mn-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3451568021"/>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501407" y="779498"/>
            <a:ext cx="8141186" cy="603569"/>
          </a:xfrm>
        </p:spPr>
        <p:txBody>
          <a:bodyPr lIns="0" anchor="b">
            <a:normAutofit/>
          </a:bodyPr>
          <a:lstStyle>
            <a:lvl1pPr algn="ctr">
              <a:defRPr sz="3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005840" y="2426811"/>
            <a:ext cx="786845" cy="786843"/>
          </a:xfrm>
          <a:prstGeom prst="ellipse">
            <a:avLst/>
          </a:prstGeom>
          <a:solidFill>
            <a:schemeClr val="accent1"/>
          </a:solidFill>
          <a:ln w="19050">
            <a:noFill/>
          </a:ln>
        </p:spPr>
        <p:txBody>
          <a:bodyPr>
            <a:normAutofit/>
          </a:bodyPr>
          <a:lstStyle>
            <a:lvl1pPr>
              <a:defRPr sz="6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3141319" y="2426811"/>
            <a:ext cx="786845" cy="786843"/>
          </a:xfrm>
          <a:prstGeom prst="ellipse">
            <a:avLst/>
          </a:prstGeom>
          <a:solidFill>
            <a:schemeClr val="accent1"/>
          </a:solidFill>
          <a:ln w="19050">
            <a:noFill/>
          </a:ln>
        </p:spPr>
        <p:txBody>
          <a:bodyPr vert="horz" lIns="91440" tIns="45720" rIns="91440" bIns="45720" rtlCol="0">
            <a:normAutofit/>
          </a:bodyPr>
          <a:lstStyle>
            <a:lvl1pPr>
              <a:defRPr lang="en-US" sz="6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5276797" y="2426811"/>
            <a:ext cx="786845" cy="786843"/>
          </a:xfrm>
          <a:prstGeom prst="ellipse">
            <a:avLst/>
          </a:prstGeom>
          <a:solidFill>
            <a:schemeClr val="accent1"/>
          </a:solidFill>
          <a:ln w="19050">
            <a:noFill/>
          </a:ln>
        </p:spPr>
        <p:txBody>
          <a:bodyPr vert="horz" lIns="91440" tIns="45720" rIns="91440" bIns="45720" rtlCol="0">
            <a:normAutofit/>
          </a:bodyPr>
          <a:lstStyle>
            <a:lvl1pPr>
              <a:defRPr lang="en-US" sz="6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7412276" y="2426811"/>
            <a:ext cx="786845" cy="786843"/>
          </a:xfrm>
          <a:prstGeom prst="ellipse">
            <a:avLst/>
          </a:prstGeom>
          <a:solidFill>
            <a:schemeClr val="accent1"/>
          </a:solidFill>
          <a:ln w="19050">
            <a:noFill/>
          </a:ln>
        </p:spPr>
        <p:txBody>
          <a:bodyPr vert="horz" lIns="91440" tIns="45720" rIns="91440" bIns="45720" rtlCol="0">
            <a:normAutofit/>
          </a:bodyPr>
          <a:lstStyle>
            <a:lvl1pPr>
              <a:defRPr lang="en-US" sz="6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473085" y="3451147"/>
            <a:ext cx="1852355" cy="548771"/>
          </a:xfrm>
        </p:spPr>
        <p:txBody>
          <a:bodyPr anchor="t">
            <a:normAutofit/>
          </a:bodyPr>
          <a:lstStyle>
            <a:lvl1pPr marL="0" indent="0" algn="ctr">
              <a:buNone/>
              <a:defRPr sz="1050">
                <a:latin typeface="+mn-lt"/>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2607619" y="3453354"/>
            <a:ext cx="1852355" cy="548771"/>
          </a:xfrm>
        </p:spPr>
        <p:txBody>
          <a:bodyPr anchor="t">
            <a:normAutofit/>
          </a:bodyPr>
          <a:lstStyle>
            <a:lvl1pPr marL="0" indent="0" algn="ctr">
              <a:buNone/>
              <a:defRPr sz="1050">
                <a:latin typeface="+mn-lt"/>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4742152" y="3451147"/>
            <a:ext cx="1852355" cy="548771"/>
          </a:xfrm>
        </p:spPr>
        <p:txBody>
          <a:bodyPr anchor="t">
            <a:normAutofit/>
          </a:bodyPr>
          <a:lstStyle>
            <a:lvl1pPr marL="0" indent="0" algn="ctr">
              <a:buNone/>
              <a:defRPr sz="1050">
                <a:latin typeface="+mn-lt"/>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6876687" y="3448009"/>
            <a:ext cx="1852355" cy="548771"/>
          </a:xfrm>
        </p:spPr>
        <p:txBody>
          <a:bodyPr anchor="t">
            <a:normAutofit/>
          </a:bodyPr>
          <a:lstStyle>
            <a:lvl1pPr marL="0" indent="0" algn="ctr">
              <a:buNone/>
              <a:defRPr sz="1050">
                <a:latin typeface="+mn-lt"/>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28650" y="1513517"/>
            <a:ext cx="8013943" cy="406112"/>
          </a:xfrm>
        </p:spPr>
        <p:txBody>
          <a:bodyPr lIns="0">
            <a:noAutofit/>
          </a:bodyPr>
          <a:lstStyle>
            <a:lvl1pPr marL="0" indent="0" algn="ctr">
              <a:lnSpc>
                <a:spcPct val="100000"/>
              </a:lnSpc>
              <a:buNone/>
              <a:defRPr sz="1050">
                <a:latin typeface="+mn-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99995376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4600575" y="1"/>
            <a:ext cx="4543425" cy="5143496"/>
          </a:xfrm>
          <a:prstGeom prst="rect">
            <a:avLst/>
          </a:prstGeom>
          <a:solidFill>
            <a:srgbClr val="DFE3E9"/>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30793" y="1675958"/>
            <a:ext cx="3006328" cy="1046406"/>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630794" y="2771610"/>
            <a:ext cx="3006328" cy="452165"/>
          </a:xfrm>
        </p:spPr>
        <p:txBody>
          <a:bodyPr lIns="0" anchor="t">
            <a:normAutofit/>
          </a:bodyPr>
          <a:lstStyle>
            <a:lvl1pPr marL="0" indent="0">
              <a:buNone/>
              <a:defRPr sz="1050" spc="225">
                <a:solidFill>
                  <a:schemeClr val="tx2"/>
                </a:solidFill>
                <a:latin typeface="+mn-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723866" y="864458"/>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5015567" y="779044"/>
            <a:ext cx="603569" cy="603569"/>
          </a:xfrm>
          <a:prstGeom prst="ellipse">
            <a:avLst/>
          </a:prstGeom>
          <a:solidFill>
            <a:schemeClr val="bg1"/>
          </a:solidFill>
          <a:ln w="38100">
            <a:solidFill>
              <a:schemeClr val="bg1"/>
            </a:solidFill>
          </a:ln>
        </p:spPr>
        <p:txBody>
          <a:bodyPr>
            <a:normAutofit/>
          </a:bodyPr>
          <a:lstStyle>
            <a:lvl1pPr>
              <a:defRPr sz="6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5015567" y="1747677"/>
            <a:ext cx="603569" cy="60356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6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5015567" y="2716310"/>
            <a:ext cx="603569" cy="60356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6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5015567" y="3684943"/>
            <a:ext cx="603569" cy="60356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6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5788742" y="806107"/>
            <a:ext cx="2983236" cy="548771"/>
          </a:xfrm>
        </p:spPr>
        <p:txBody>
          <a:bodyPr anchor="ctr">
            <a:normAutofit/>
          </a:bodyPr>
          <a:lstStyle>
            <a:lvl1pPr marL="0" indent="0">
              <a:buNone/>
              <a:defRPr sz="1050">
                <a:latin typeface="+mn-lt"/>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5788742" y="1774153"/>
            <a:ext cx="2983236" cy="548771"/>
          </a:xfrm>
        </p:spPr>
        <p:txBody>
          <a:bodyPr anchor="ctr">
            <a:normAutofit/>
          </a:bodyPr>
          <a:lstStyle>
            <a:lvl1pPr marL="0" indent="0">
              <a:buNone/>
              <a:defRPr sz="1050">
                <a:latin typeface="+mn-lt"/>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788742" y="2742199"/>
            <a:ext cx="2983236" cy="548771"/>
          </a:xfrm>
        </p:spPr>
        <p:txBody>
          <a:bodyPr anchor="ctr">
            <a:normAutofit/>
          </a:bodyPr>
          <a:lstStyle>
            <a:lvl1pPr marL="0" indent="0">
              <a:buNone/>
              <a:defRPr sz="1050">
                <a:latin typeface="+mn-lt"/>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5788742" y="3710245"/>
            <a:ext cx="2983236" cy="548771"/>
          </a:xfrm>
        </p:spPr>
        <p:txBody>
          <a:bodyPr anchor="ctr">
            <a:normAutofit/>
          </a:bodyPr>
          <a:lstStyle>
            <a:lvl1pPr marL="0" indent="0">
              <a:buNone/>
              <a:defRPr sz="1050">
                <a:latin typeface="+mn-lt"/>
              </a:defRPr>
            </a:lvl1pPr>
          </a:lstStyle>
          <a:p>
            <a:pPr lvl="0"/>
            <a:r>
              <a:rPr lang="en-US" noProof="0"/>
              <a:t>Edit Master text styles</a:t>
            </a:r>
          </a:p>
        </p:txBody>
      </p:sp>
    </p:spTree>
    <p:extLst>
      <p:ext uri="{BB962C8B-B14F-4D97-AF65-F5344CB8AC3E}">
        <p14:creationId xmlns:p14="http://schemas.microsoft.com/office/powerpoint/2010/main" val="922870963"/>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631261" y="728963"/>
            <a:ext cx="2652773" cy="1527075"/>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557698" y="547370"/>
            <a:ext cx="1232538" cy="1232538"/>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727952" y="547370"/>
            <a:ext cx="1232538" cy="1232538"/>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557698" y="2734987"/>
            <a:ext cx="1232538" cy="1232538"/>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727952" y="2734987"/>
            <a:ext cx="1232538" cy="1232538"/>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4232078" y="2117878"/>
            <a:ext cx="1888204" cy="363110"/>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4232078" y="1814634"/>
            <a:ext cx="1888204" cy="287062"/>
          </a:xfrm>
        </p:spPr>
        <p:txBody>
          <a:bodyPr lIns="0" anchor="b">
            <a:noAutofit/>
          </a:bodyPr>
          <a:lstStyle>
            <a:lvl1pPr marL="0" indent="0" algn="ctr">
              <a:buNone/>
              <a:defRPr sz="12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6408717" y="2117878"/>
            <a:ext cx="1888204" cy="363110"/>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6408717" y="1814634"/>
            <a:ext cx="1888204" cy="287062"/>
          </a:xfrm>
        </p:spPr>
        <p:txBody>
          <a:bodyPr lIns="0" anchor="b">
            <a:noAutofit/>
          </a:bodyPr>
          <a:lstStyle>
            <a:lvl1pPr marL="0" indent="0" algn="ctr">
              <a:buNone/>
              <a:defRPr sz="12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4232078" y="4305493"/>
            <a:ext cx="1888204" cy="363110"/>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4232078" y="4002249"/>
            <a:ext cx="1888204" cy="287062"/>
          </a:xfrm>
        </p:spPr>
        <p:txBody>
          <a:bodyPr lIns="0" anchor="b">
            <a:noAutofit/>
          </a:bodyPr>
          <a:lstStyle>
            <a:lvl1pPr marL="0" indent="0" algn="ctr">
              <a:buNone/>
              <a:defRPr sz="12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6408717" y="4305493"/>
            <a:ext cx="1888204" cy="363110"/>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6408717" y="4002249"/>
            <a:ext cx="1888204" cy="287062"/>
          </a:xfrm>
        </p:spPr>
        <p:txBody>
          <a:bodyPr lIns="0" anchor="b">
            <a:noAutofit/>
          </a:bodyPr>
          <a:lstStyle>
            <a:lvl1pPr marL="0" indent="0" algn="ctr">
              <a:buNone/>
              <a:defRPr sz="12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723866" y="-138682"/>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6098853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3142698" y="1710551"/>
            <a:ext cx="1406153" cy="1406153"/>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80166" y="462262"/>
            <a:ext cx="5983670" cy="79695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3229505" y="1788759"/>
            <a:ext cx="1232538" cy="1232538"/>
          </a:xfrm>
          <a:prstGeom prst="ellipse">
            <a:avLst/>
          </a:prstGeom>
        </p:spPr>
        <p:txBody>
          <a:bodyPr>
            <a:normAutofit/>
          </a:bodyPr>
          <a:lstStyle>
            <a:lvl1pPr algn="ctr">
              <a:defRPr sz="12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4705279" y="1788759"/>
            <a:ext cx="1232538" cy="1232538"/>
          </a:xfrm>
          <a:prstGeom prst="ellipse">
            <a:avLst/>
          </a:prstGeom>
        </p:spPr>
        <p:txBody>
          <a:bodyPr>
            <a:normAutofit/>
          </a:bodyPr>
          <a:lstStyle>
            <a:lvl1pPr algn="ctr">
              <a:defRPr sz="12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3229505" y="3264530"/>
            <a:ext cx="1232538" cy="1232538"/>
          </a:xfrm>
          <a:prstGeom prst="ellipse">
            <a:avLst/>
          </a:prstGeom>
        </p:spPr>
        <p:txBody>
          <a:bodyPr>
            <a:normAutofit/>
          </a:bodyPr>
          <a:lstStyle>
            <a:lvl1pPr algn="ctr">
              <a:defRPr sz="12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4705279" y="3264530"/>
            <a:ext cx="1232538" cy="1232538"/>
          </a:xfrm>
          <a:prstGeom prst="ellipse">
            <a:avLst/>
          </a:prstGeom>
        </p:spPr>
        <p:txBody>
          <a:bodyPr>
            <a:normAutofit/>
          </a:bodyPr>
          <a:lstStyle>
            <a:lvl1pPr algn="ctr">
              <a:defRPr sz="12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128549" y="2376536"/>
            <a:ext cx="1888204" cy="363110"/>
          </a:xfrm>
        </p:spPr>
        <p:txBody>
          <a:bodyPr lIns="0">
            <a:noAutofit/>
          </a:bodyPr>
          <a:lstStyle>
            <a:lvl1pPr marL="0" indent="0" algn="r">
              <a:buNone/>
              <a:defRPr sz="105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128549" y="2073292"/>
            <a:ext cx="1888204" cy="287062"/>
          </a:xfrm>
        </p:spPr>
        <p:txBody>
          <a:bodyPr lIns="0" anchor="b">
            <a:noAutofit/>
          </a:bodyPr>
          <a:lstStyle>
            <a:lvl1pPr marL="0" indent="0" algn="r">
              <a:buNone/>
              <a:defRPr sz="12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6181053" y="2376536"/>
            <a:ext cx="1888204" cy="363110"/>
          </a:xfrm>
        </p:spPr>
        <p:txBody>
          <a:bodyPr lIns="0">
            <a:noAutofit/>
          </a:bodyPr>
          <a:lstStyle>
            <a:lvl1pPr marL="0" indent="0" algn="l">
              <a:buNone/>
              <a:defRPr sz="105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6181053" y="2073292"/>
            <a:ext cx="1888204" cy="287062"/>
          </a:xfrm>
        </p:spPr>
        <p:txBody>
          <a:bodyPr lIns="0" anchor="b">
            <a:noAutofit/>
          </a:bodyPr>
          <a:lstStyle>
            <a:lvl1pPr marL="0" indent="0" algn="l">
              <a:buNone/>
              <a:defRPr sz="12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128549" y="3875679"/>
            <a:ext cx="1888204" cy="363110"/>
          </a:xfrm>
        </p:spPr>
        <p:txBody>
          <a:bodyPr lIns="0">
            <a:noAutofit/>
          </a:bodyPr>
          <a:lstStyle>
            <a:lvl1pPr marL="0" indent="0" algn="r">
              <a:buNone/>
              <a:defRPr sz="1050">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128549" y="3572435"/>
            <a:ext cx="1888204" cy="287062"/>
          </a:xfrm>
        </p:spPr>
        <p:txBody>
          <a:bodyPr lIns="0" anchor="b">
            <a:noAutofit/>
          </a:bodyPr>
          <a:lstStyle>
            <a:lvl1pPr marL="0" indent="0" algn="r">
              <a:buNone/>
              <a:defRPr sz="12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6181053" y="3875679"/>
            <a:ext cx="1888204" cy="363110"/>
          </a:xfrm>
        </p:spPr>
        <p:txBody>
          <a:bodyPr lIns="0">
            <a:noAutofit/>
          </a:bodyPr>
          <a:lstStyle>
            <a:lvl1pPr marL="0" indent="0" algn="l">
              <a:buNone/>
              <a:defRPr sz="1050">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6181053" y="3572435"/>
            <a:ext cx="1888204" cy="287062"/>
          </a:xfrm>
        </p:spPr>
        <p:txBody>
          <a:bodyPr lIns="0" anchor="b">
            <a:noAutofit/>
          </a:bodyPr>
          <a:lstStyle>
            <a:lvl1pPr marL="0" indent="0" algn="l">
              <a:buNone/>
              <a:defRPr sz="12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4618470" y="1710551"/>
            <a:ext cx="1406153" cy="1406153"/>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3142698" y="3177642"/>
            <a:ext cx="1406153" cy="1406153"/>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4618470" y="3177642"/>
            <a:ext cx="1406153" cy="1406153"/>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n-lt"/>
            </a:endParaRPr>
          </a:p>
        </p:txBody>
      </p:sp>
    </p:spTree>
    <p:extLst>
      <p:ext uri="{BB962C8B-B14F-4D97-AF65-F5344CB8AC3E}">
        <p14:creationId xmlns:p14="http://schemas.microsoft.com/office/powerpoint/2010/main" val="3295305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35385" y="515679"/>
            <a:ext cx="3575447" cy="1006534"/>
          </a:xfrm>
        </p:spPr>
        <p:txBody>
          <a:bodyPr lIns="0" anchor="b">
            <a:normAutofit/>
          </a:bodyPr>
          <a:lstStyle>
            <a:lvl1pPr algn="r">
              <a:defRPr sz="3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4361565" y="515680"/>
            <a:ext cx="4028055" cy="1006533"/>
          </a:xfrm>
        </p:spPr>
        <p:txBody>
          <a:bodyPr lIns="0">
            <a:normAutofit/>
          </a:bodyPr>
          <a:lstStyle>
            <a:lvl1pPr marL="0" indent="0">
              <a:lnSpc>
                <a:spcPct val="100000"/>
              </a:lnSpc>
              <a:buNone/>
              <a:defRPr sz="1050" spc="0">
                <a:solidFill>
                  <a:schemeClr val="tx2"/>
                </a:solidFill>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628650" y="1794510"/>
            <a:ext cx="8039882" cy="3125629"/>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186813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35385" y="515679"/>
            <a:ext cx="3575447" cy="1006534"/>
          </a:xfrm>
        </p:spPr>
        <p:txBody>
          <a:bodyPr lIns="0" anchor="b">
            <a:normAutofit/>
          </a:bodyPr>
          <a:lstStyle>
            <a:lvl1pPr algn="r">
              <a:defRPr sz="3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4361565" y="515680"/>
            <a:ext cx="4028055" cy="1006533"/>
          </a:xfrm>
        </p:spPr>
        <p:txBody>
          <a:bodyPr lIns="0">
            <a:normAutofit/>
          </a:bodyPr>
          <a:lstStyle>
            <a:lvl1pPr marL="0" indent="0">
              <a:lnSpc>
                <a:spcPct val="100000"/>
              </a:lnSpc>
              <a:buNone/>
              <a:defRPr sz="1050" spc="0">
                <a:solidFill>
                  <a:schemeClr val="tx2"/>
                </a:solidFill>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4361565" y="1794511"/>
            <a:ext cx="4306967" cy="3017996"/>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628650" y="1794034"/>
            <a:ext cx="3582591" cy="3017996"/>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9608308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485775" y="217170"/>
            <a:ext cx="8172450" cy="669914"/>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485775" y="823023"/>
            <a:ext cx="8172450" cy="452165"/>
          </a:xfrm>
        </p:spPr>
        <p:txBody>
          <a:bodyPr anchor="ctr">
            <a:normAutofit/>
          </a:bodyPr>
          <a:lstStyle>
            <a:lvl1pPr marL="0" indent="0" algn="ctr">
              <a:buNone/>
              <a:defRPr sz="1050" spc="225">
                <a:solidFill>
                  <a:schemeClr val="tx2"/>
                </a:solidFill>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485775" y="1354931"/>
            <a:ext cx="8172450" cy="3433763"/>
          </a:xfrm>
        </p:spPr>
        <p:txBody>
          <a:bodyPr/>
          <a:lstStyle/>
          <a:p>
            <a:r>
              <a:rPr lang="en-US"/>
              <a:t>Click icon to add table</a:t>
            </a:r>
            <a:endParaRPr lang="en-US" dirty="0"/>
          </a:p>
        </p:txBody>
      </p:sp>
    </p:spTree>
    <p:extLst>
      <p:ext uri="{BB962C8B-B14F-4D97-AF65-F5344CB8AC3E}">
        <p14:creationId xmlns:p14="http://schemas.microsoft.com/office/powerpoint/2010/main" val="332057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inverse">
    <p:bg>
      <p:bgPr>
        <a:solidFill>
          <a:srgbClr val="434343"/>
        </a:solidFill>
        <a:effectLst/>
      </p:bgPr>
    </p:bg>
    <p:spTree>
      <p:nvGrpSpPr>
        <p:cNvPr id="1" name="Shape 42"/>
        <p:cNvGrpSpPr/>
        <p:nvPr/>
      </p:nvGrpSpPr>
      <p:grpSpPr>
        <a:xfrm>
          <a:off x="0" y="0"/>
          <a:ext cx="0" cy="0"/>
          <a:chOff x="0" y="0"/>
          <a:chExt cx="0" cy="0"/>
        </a:xfrm>
      </p:grpSpPr>
      <p:sp>
        <p:nvSpPr>
          <p:cNvPr id="43" name="Shape 43"/>
          <p:cNvSpPr/>
          <p:nvPr/>
        </p:nvSpPr>
        <p:spPr>
          <a:xfrm>
            <a:off x="558124" y="550425"/>
            <a:ext cx="8028197" cy="4042637"/>
          </a:xfrm>
          <a:custGeom>
            <a:avLst/>
            <a:gdLst/>
            <a:ahLst/>
            <a:cxnLst/>
            <a:rect l="0" t="0" r="0" b="0"/>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rgbClr val="FFFFFF"/>
            </a:solidFill>
            <a:prstDash val="solid"/>
            <a:miter/>
            <a:headEnd type="none" w="lg" len="lg"/>
            <a:tailEnd type="none" w="lg" len="lg"/>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0965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2427447" y="195263"/>
            <a:ext cx="3369469" cy="4725591"/>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5879307" y="195262"/>
            <a:ext cx="3039666" cy="285273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5879307" y="3124200"/>
            <a:ext cx="3039666" cy="1796654"/>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388621" y="393129"/>
            <a:ext cx="1933574" cy="1881441"/>
          </a:xfrm>
        </p:spPr>
        <p:txBody>
          <a:bodyPr lIns="0" anchor="t">
            <a:normAutofit/>
          </a:bodyPr>
          <a:lstStyle>
            <a:lvl1pPr algn="l">
              <a:defRPr sz="3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723866" y="-527302"/>
            <a:ext cx="0" cy="1447733"/>
          </a:xfrm>
          <a:prstGeom prst="line">
            <a:avLst/>
          </a:prstGeom>
          <a:ln w="19050">
            <a:solidFill>
              <a:schemeClr val="tx2"/>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1766138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159544" y="149066"/>
            <a:ext cx="2892029" cy="3176588"/>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3234214" y="149066"/>
            <a:ext cx="5738336" cy="3176588"/>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160021" y="3486151"/>
            <a:ext cx="5738337" cy="150875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6092190" y="3486151"/>
            <a:ext cx="2891791" cy="150875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4535390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228600"/>
            <a:ext cx="8686800" cy="46863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ctrTitle"/>
          </p:nvPr>
        </p:nvSpPr>
        <p:spPr>
          <a:xfrm>
            <a:off x="628650" y="1161184"/>
            <a:ext cx="7886700" cy="1680210"/>
          </a:xfrm>
        </p:spPr>
        <p:txBody>
          <a:bodyPr anchor="b">
            <a:normAutofit/>
          </a:bodyPr>
          <a:lstStyle>
            <a:lvl1pPr algn="ctr">
              <a:defRPr sz="3300">
                <a:solidFill>
                  <a:schemeClr val="bg1"/>
                </a:solidFill>
              </a:defRPr>
            </a:lvl1pPr>
          </a:lstStyle>
          <a:p>
            <a:r>
              <a:rPr lang="en-US"/>
              <a:t>Click to edit Master title style</a:t>
            </a:r>
          </a:p>
        </p:txBody>
      </p:sp>
      <p:sp>
        <p:nvSpPr>
          <p:cNvPr id="3" name="Subtitle 2"/>
          <p:cNvSpPr>
            <a:spLocks noGrp="1"/>
          </p:cNvSpPr>
          <p:nvPr>
            <p:ph type="subTitle" idx="1"/>
          </p:nvPr>
        </p:nvSpPr>
        <p:spPr>
          <a:xfrm>
            <a:off x="628650" y="2890994"/>
            <a:ext cx="7886700" cy="857250"/>
          </a:xfrm>
        </p:spPr>
        <p:txBody>
          <a:bodyPr>
            <a:normAutofit/>
          </a:bodyPr>
          <a:lstStyle>
            <a:lvl1pPr marL="0" indent="0" algn="ctr">
              <a:buNone/>
              <a:defRPr sz="15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32267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lank inverse">
    <p:bg>
      <p:bgPr>
        <a:solidFill>
          <a:srgbClr val="434343"/>
        </a:solidFill>
        <a:effectLst/>
      </p:bgPr>
    </p:bg>
    <p:spTree>
      <p:nvGrpSpPr>
        <p:cNvPr id="1" name="Shape 42"/>
        <p:cNvGrpSpPr/>
        <p:nvPr/>
      </p:nvGrpSpPr>
      <p:grpSpPr>
        <a:xfrm>
          <a:off x="0" y="0"/>
          <a:ext cx="0" cy="0"/>
          <a:chOff x="0" y="0"/>
          <a:chExt cx="0" cy="0"/>
        </a:xfrm>
      </p:grpSpPr>
      <p:sp>
        <p:nvSpPr>
          <p:cNvPr id="43" name="Shape 43"/>
          <p:cNvSpPr/>
          <p:nvPr/>
        </p:nvSpPr>
        <p:spPr>
          <a:xfrm>
            <a:off x="558125" y="550426"/>
            <a:ext cx="8028197" cy="4042637"/>
          </a:xfrm>
          <a:custGeom>
            <a:avLst/>
            <a:gdLst/>
            <a:ahLst/>
            <a:cxnLst/>
            <a:rect l="0" t="0" r="0" b="0"/>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rgbClr val="FFFFFF"/>
            </a:solidFill>
            <a:prstDash val="solid"/>
            <a:miter/>
            <a:headEnd type="none" w="lg" len="lg"/>
            <a:tailEnd type="none" w="lg" len="lg"/>
          </a:ln>
        </p:spPr>
      </p:sp>
    </p:spTree>
    <p:extLst>
      <p:ext uri="{BB962C8B-B14F-4D97-AF65-F5344CB8AC3E}">
        <p14:creationId xmlns:p14="http://schemas.microsoft.com/office/powerpoint/2010/main" val="9546217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3"/>
        <p:cNvGrpSpPr/>
        <p:nvPr/>
      </p:nvGrpSpPr>
      <p:grpSpPr>
        <a:xfrm>
          <a:off x="0" y="0"/>
          <a:ext cx="0" cy="0"/>
          <a:chOff x="0" y="0"/>
          <a:chExt cx="0" cy="0"/>
        </a:xfrm>
      </p:grpSpPr>
      <p:sp>
        <p:nvSpPr>
          <p:cNvPr id="24" name="Shape 24"/>
          <p:cNvSpPr/>
          <p:nvPr/>
        </p:nvSpPr>
        <p:spPr>
          <a:xfrm>
            <a:off x="259951"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25" name="Shape 25"/>
          <p:cNvSpPr txBox="1">
            <a:spLocks noGrp="1"/>
          </p:cNvSpPr>
          <p:nvPr>
            <p:ph type="title"/>
          </p:nvPr>
        </p:nvSpPr>
        <p:spPr>
          <a:xfrm>
            <a:off x="3241650" y="91566"/>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840976" y="956005"/>
            <a:ext cx="3621899" cy="29654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27" name="Shape 27"/>
          <p:cNvSpPr txBox="1">
            <a:spLocks noGrp="1"/>
          </p:cNvSpPr>
          <p:nvPr>
            <p:ph type="body" idx="2"/>
          </p:nvPr>
        </p:nvSpPr>
        <p:spPr>
          <a:xfrm>
            <a:off x="4681053" y="956005"/>
            <a:ext cx="3621899" cy="29654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extLst>
      <p:ext uri="{BB962C8B-B14F-4D97-AF65-F5344CB8AC3E}">
        <p14:creationId xmlns:p14="http://schemas.microsoft.com/office/powerpoint/2010/main" val="9310650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228600"/>
            <a:ext cx="8686800" cy="46863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23888" y="1862570"/>
            <a:ext cx="7886700" cy="2057400"/>
          </a:xfrm>
        </p:spPr>
        <p:txBody>
          <a:bodyPr anchor="b">
            <a:normAutofit/>
          </a:bodyPr>
          <a:lstStyle>
            <a:lvl1pPr algn="ctr">
              <a:defRPr sz="3300" spc="-38"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26269" y="3943350"/>
            <a:ext cx="7886700" cy="685800"/>
          </a:xfrm>
        </p:spPr>
        <p:txBody>
          <a:bodyPr>
            <a:normAutofit/>
          </a:bodyPr>
          <a:lstStyle>
            <a:lvl1pPr marL="0" indent="0" algn="ctr">
              <a:spcBef>
                <a:spcPts val="0"/>
              </a:spcBef>
              <a:buFontTx/>
              <a:buNone/>
              <a:defRPr sz="1500" cap="all" spc="38" baseline="0">
                <a:solidFill>
                  <a:schemeClr val="bg1"/>
                </a:solidFill>
              </a:defRPr>
            </a:lvl1pPr>
            <a:lvl2pPr marL="274320" indent="0" algn="ctr">
              <a:buNone/>
              <a:defRPr sz="1500" cap="all" spc="38" baseline="0">
                <a:solidFill>
                  <a:schemeClr val="bg1"/>
                </a:solidFill>
              </a:defRPr>
            </a:lvl2pPr>
            <a:lvl3pPr algn="ctr">
              <a:defRPr sz="1500" cap="all" spc="38" baseline="0">
                <a:solidFill>
                  <a:schemeClr val="bg1"/>
                </a:solidFill>
              </a:defRPr>
            </a:lvl3pPr>
            <a:lvl4pPr algn="ctr">
              <a:defRPr sz="1500" cap="all" spc="38" baseline="0">
                <a:solidFill>
                  <a:schemeClr val="bg1"/>
                </a:solidFill>
              </a:defRPr>
            </a:lvl4pPr>
            <a:lvl5pPr algn="ctr">
              <a:defRPr sz="1500" cap="all" spc="38"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017483314"/>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3859" y="1254701"/>
            <a:ext cx="2630091" cy="2160270"/>
          </a:xfrm>
        </p:spPr>
        <p:txBody>
          <a:bodyPr anchor="b">
            <a:normAutofit/>
          </a:bodyPr>
          <a:lstStyle>
            <a:lvl1pPr>
              <a:defRPr sz="2250"/>
            </a:lvl1pPr>
          </a:lstStyle>
          <a:p>
            <a:r>
              <a:rPr lang="en-US"/>
              <a:t>Click to edit Master title style</a:t>
            </a:r>
            <a:endParaRPr lang="en-US" dirty="0"/>
          </a:p>
        </p:txBody>
      </p:sp>
      <p:sp>
        <p:nvSpPr>
          <p:cNvPr id="3" name="Content Placeholder 2"/>
          <p:cNvSpPr>
            <a:spLocks noGrp="1"/>
          </p:cNvSpPr>
          <p:nvPr>
            <p:ph idx="1"/>
          </p:nvPr>
        </p:nvSpPr>
        <p:spPr>
          <a:xfrm>
            <a:off x="397765" y="342900"/>
            <a:ext cx="5431583" cy="428625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13859" y="3442716"/>
            <a:ext cx="2635923" cy="1186434"/>
          </a:xfrm>
        </p:spPr>
        <p:txBody>
          <a:bodyPr/>
          <a:lstStyle>
            <a:lvl1pPr marL="0" indent="0">
              <a:spcBef>
                <a:spcPts val="6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a:xfrm>
            <a:off x="6140931" y="4951167"/>
            <a:ext cx="1150548" cy="171450"/>
          </a:xfrm>
          <a:prstGeom prst="rect">
            <a:avLst/>
          </a:prstGeom>
        </p:spPr>
        <p:txBody>
          <a:bodyPr/>
          <a:lstStyle/>
          <a:p>
            <a:fld id="{37CC0096-1860-4642-9CD2-0079EA5E7CD1}" type="datetimeFigureOut">
              <a:rPr lang="en-US" smtClean="0"/>
              <a:t>4/15/2024</a:t>
            </a:fld>
            <a:endParaRPr lang="en-US"/>
          </a:p>
        </p:txBody>
      </p:sp>
      <p:sp>
        <p:nvSpPr>
          <p:cNvPr id="7" name="Slide Number Placeholder 6"/>
          <p:cNvSpPr>
            <a:spLocks noGrp="1"/>
          </p:cNvSpPr>
          <p:nvPr>
            <p:ph type="sldNum" sz="quarter" idx="12"/>
          </p:nvPr>
        </p:nvSpPr>
        <p:spPr>
          <a:xfrm>
            <a:off x="7420874" y="4951167"/>
            <a:ext cx="580127" cy="171450"/>
          </a:xfrm>
          <a:prstGeom prst="rect">
            <a:avLst/>
          </a:prstGeom>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478226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6115050" y="0"/>
            <a:ext cx="3028950" cy="5143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399610" y="1262495"/>
            <a:ext cx="2344340" cy="2157945"/>
          </a:xfrm>
        </p:spPr>
        <p:txBody>
          <a:bodyPr anchor="b">
            <a:normAutofit/>
          </a:bodyPr>
          <a:lstStyle>
            <a:lvl1pPr>
              <a:defRPr sz="225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1"/>
            <a:ext cx="6076188" cy="5143499"/>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399610" y="3443821"/>
            <a:ext cx="2344340" cy="1185330"/>
          </a:xfrm>
        </p:spPr>
        <p:txBody>
          <a:bodyPr/>
          <a:lstStyle>
            <a:lvl1pPr marL="0" indent="0">
              <a:spcBef>
                <a:spcPts val="600"/>
              </a:spcBef>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06628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010210"/>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322477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113584"/>
            <a:ext cx="7667244" cy="20574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3051692"/>
            <a:ext cx="810678" cy="810677"/>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074167"/>
            <a:ext cx="7475220" cy="2276856"/>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3291840"/>
            <a:ext cx="5918454" cy="802386"/>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3217001"/>
            <a:ext cx="895401" cy="480060"/>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298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3.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 Type="http://schemas.openxmlformats.org/officeDocument/2006/relationships/slideLayout" Target="../slideLayouts/slideLayout37.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slideLayout" Target="../slideLayouts/slideLayout88.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57" Type="http://schemas.openxmlformats.org/officeDocument/2006/relationships/theme" Target="../theme/theme4.xml"/><Relationship Id="rId10" Type="http://schemas.openxmlformats.org/officeDocument/2006/relationships/slideLayout" Target="../slideLayouts/slideLayout42.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241650" y="91565"/>
            <a:ext cx="2660700" cy="733799"/>
          </a:xfrm>
          <a:prstGeom prst="rect">
            <a:avLst/>
          </a:prstGeom>
          <a:noFill/>
          <a:ln>
            <a:noFill/>
          </a:ln>
        </p:spPr>
        <p:txBody>
          <a:bodyPr lIns="91425" tIns="91425" rIns="91425" bIns="91425" anchor="t" anchorCtr="0"/>
          <a:lstStyle>
            <a:lvl1pPr lvl="0"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1pPr>
            <a:lvl2pPr lvl="1"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2pPr>
            <a:lvl3pPr lvl="2"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3pPr>
            <a:lvl4pPr lvl="3"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4pPr>
            <a:lvl5pPr lvl="4"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5pPr>
            <a:lvl6pPr lvl="5"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6pPr>
            <a:lvl7pPr lvl="6"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7pPr>
            <a:lvl8pPr lvl="7"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8pPr>
            <a:lvl9pPr lvl="8"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916650" y="950850"/>
            <a:ext cx="7310699" cy="3241800"/>
          </a:xfrm>
          <a:prstGeom prst="rect">
            <a:avLst/>
          </a:prstGeom>
          <a:noFill/>
          <a:ln>
            <a:noFill/>
          </a:ln>
        </p:spPr>
        <p:txBody>
          <a:bodyPr lIns="91425" tIns="91425" rIns="91425" bIns="91425" anchor="t" anchorCtr="0"/>
          <a:lstStyle>
            <a:lvl1pPr lvl="0">
              <a:spcBef>
                <a:spcPts val="600"/>
              </a:spcBef>
              <a:buClr>
                <a:srgbClr val="CCCCCC"/>
              </a:buClr>
              <a:buSzPct val="80000"/>
              <a:buFont typeface="Droid Serif"/>
              <a:buChar char="⊡"/>
              <a:defRPr sz="3000">
                <a:solidFill>
                  <a:srgbClr val="434343"/>
                </a:solidFill>
                <a:latin typeface="Droid Serif"/>
                <a:ea typeface="Droid Serif"/>
                <a:cs typeface="Droid Serif"/>
                <a:sym typeface="Droid Serif"/>
              </a:defRPr>
            </a:lvl1pPr>
            <a:lvl2pPr lvl="1">
              <a:spcBef>
                <a:spcPts val="480"/>
              </a:spcBef>
              <a:buClr>
                <a:srgbClr val="CCCCCC"/>
              </a:buClr>
              <a:buSzPct val="75000"/>
              <a:buFont typeface="Droid Serif"/>
              <a:buChar char="□"/>
              <a:defRPr sz="2400">
                <a:solidFill>
                  <a:srgbClr val="434343"/>
                </a:solidFill>
                <a:latin typeface="Droid Serif"/>
                <a:ea typeface="Droid Serif"/>
                <a:cs typeface="Droid Serif"/>
                <a:sym typeface="Droid Serif"/>
              </a:defRPr>
            </a:lvl2pPr>
            <a:lvl3pPr lvl="2">
              <a:spcBef>
                <a:spcPts val="480"/>
              </a:spcBef>
              <a:buClr>
                <a:srgbClr val="CCCCCC"/>
              </a:buClr>
              <a:buSzPct val="100000"/>
              <a:buFont typeface="Droid Serif"/>
              <a:defRPr sz="2400">
                <a:solidFill>
                  <a:srgbClr val="434343"/>
                </a:solidFill>
                <a:latin typeface="Droid Serif"/>
                <a:ea typeface="Droid Serif"/>
                <a:cs typeface="Droid Serif"/>
                <a:sym typeface="Droid Serif"/>
              </a:defRPr>
            </a:lvl3pPr>
            <a:lvl4pPr lvl="3">
              <a:spcBef>
                <a:spcPts val="360"/>
              </a:spcBef>
              <a:buClr>
                <a:srgbClr val="CCCCCC"/>
              </a:buClr>
              <a:buSzPct val="100000"/>
              <a:buFont typeface="Droid Serif"/>
              <a:defRPr sz="1800">
                <a:solidFill>
                  <a:srgbClr val="434343"/>
                </a:solidFill>
                <a:latin typeface="Droid Serif"/>
                <a:ea typeface="Droid Serif"/>
                <a:cs typeface="Droid Serif"/>
                <a:sym typeface="Droid Serif"/>
              </a:defRPr>
            </a:lvl4pPr>
            <a:lvl5pPr lvl="4">
              <a:spcBef>
                <a:spcPts val="360"/>
              </a:spcBef>
              <a:buClr>
                <a:srgbClr val="CCCCCC"/>
              </a:buClr>
              <a:buSzPct val="100000"/>
              <a:buFont typeface="Droid Serif"/>
              <a:defRPr sz="1800">
                <a:solidFill>
                  <a:srgbClr val="434343"/>
                </a:solidFill>
                <a:latin typeface="Droid Serif"/>
                <a:ea typeface="Droid Serif"/>
                <a:cs typeface="Droid Serif"/>
                <a:sym typeface="Droid Serif"/>
              </a:defRPr>
            </a:lvl5pPr>
            <a:lvl6pPr lvl="5">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6pPr>
            <a:lvl7pPr lvl="6">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7pPr>
            <a:lvl8pPr lvl="7">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8pPr>
            <a:lvl9pPr lvl="8">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363474"/>
            <a:ext cx="7543800" cy="12070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1591056"/>
            <a:ext cx="7543800" cy="30380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4704588"/>
            <a:ext cx="2455164" cy="273844"/>
          </a:xfrm>
          <a:prstGeom prst="rect">
            <a:avLst/>
          </a:prstGeom>
        </p:spPr>
        <p:txBody>
          <a:bodyPr vert="horz" lIns="91440" tIns="45720" rIns="91440" bIns="45720" rtlCol="0" anchor="ctr"/>
          <a:lstStyle>
            <a:lvl1pPr algn="r">
              <a:defRPr sz="825">
                <a:solidFill>
                  <a:schemeClr val="tx2"/>
                </a:solidFill>
              </a:defRPr>
            </a:lvl1pPr>
          </a:lstStyle>
          <a:p>
            <a:fld id="{8664C608-40B1-4030-A28D-5B74BC98ADCE}" type="datetimeFigureOut">
              <a:rPr lang="en-US" dirty="0"/>
              <a:t>4/15/2024</a:t>
            </a:fld>
            <a:endParaRPr lang="en-US" dirty="0"/>
          </a:p>
        </p:txBody>
      </p:sp>
      <p:sp>
        <p:nvSpPr>
          <p:cNvPr id="5" name="Footer Placeholder 4"/>
          <p:cNvSpPr>
            <a:spLocks noGrp="1"/>
          </p:cNvSpPr>
          <p:nvPr>
            <p:ph type="ftr" sz="quarter" idx="3"/>
          </p:nvPr>
        </p:nvSpPr>
        <p:spPr>
          <a:xfrm>
            <a:off x="816102" y="4704588"/>
            <a:ext cx="4745736" cy="273844"/>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4672261"/>
            <a:ext cx="342900" cy="3429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4704588"/>
            <a:ext cx="480060" cy="273844"/>
          </a:xfrm>
          <a:prstGeom prst="rect">
            <a:avLst/>
          </a:prstGeom>
        </p:spPr>
        <p:txBody>
          <a:bodyPr vert="horz" lIns="91440" tIns="45720" rIns="91440" bIns="45720" rtlCol="0" anchor="ctr"/>
          <a:lstStyle>
            <a:lvl1pPr algn="ctr">
              <a:defRPr sz="105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801353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l" defTabSz="685800" rtl="0" eaLnBrk="1" latinLnBrk="0" hangingPunct="1">
        <a:lnSpc>
          <a:spcPct val="90000"/>
        </a:lnSpc>
        <a:spcBef>
          <a:spcPct val="0"/>
        </a:spcBef>
        <a:buNone/>
        <a:defRPr sz="405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4B6D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dirty="0"/>
              <a:t>4/15/2024</a:t>
            </a:fld>
            <a:endParaRPr lang="en-US" dirty="0"/>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142630528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8260565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26" r:id="rId41"/>
    <p:sldLayoutId id="2147483727" r:id="rId42"/>
    <p:sldLayoutId id="2147483728" r:id="rId43"/>
    <p:sldLayoutId id="2147483729" r:id="rId44"/>
    <p:sldLayoutId id="2147483730" r:id="rId45"/>
    <p:sldLayoutId id="2147483731" r:id="rId46"/>
    <p:sldLayoutId id="2147483732" r:id="rId47"/>
    <p:sldLayoutId id="2147483733" r:id="rId48"/>
    <p:sldLayoutId id="2147483734" r:id="rId49"/>
    <p:sldLayoutId id="2147483735" r:id="rId50"/>
    <p:sldLayoutId id="2147483736" r:id="rId51"/>
    <p:sldLayoutId id="2147483737" r:id="rId52"/>
    <p:sldLayoutId id="2147483738" r:id="rId53"/>
    <p:sldLayoutId id="2147483739" r:id="rId54"/>
    <p:sldLayoutId id="2147483740" r:id="rId55"/>
    <p:sldLayoutId id="2147483741" r:id="rId56"/>
  </p:sldLayoutIdLst>
  <p:txStyles>
    <p:titleStyle>
      <a:lvl1pPr algn="l" defTabSz="685800" rtl="0" eaLnBrk="1" latinLnBrk="0" hangingPunct="1">
        <a:lnSpc>
          <a:spcPct val="90000"/>
        </a:lnSpc>
        <a:spcBef>
          <a:spcPct val="0"/>
        </a:spcBef>
        <a:buNone/>
        <a:defRPr sz="3300" b="1" i="0" kern="1200" spc="-113">
          <a:solidFill>
            <a:schemeClr val="tx2"/>
          </a:solidFill>
          <a:latin typeface="+mj-lt"/>
          <a:ea typeface="+mj-ea"/>
          <a:cs typeface="Gill Sans" panose="020B0502020104020203" pitchFamily="34"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b="0" i="0" kern="1200">
          <a:solidFill>
            <a:schemeClr val="tx2"/>
          </a:solidFill>
          <a:latin typeface="+mn-lt"/>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2"/>
          </a:solidFill>
          <a:latin typeface="+mn-lt"/>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2"/>
          </a:solidFill>
          <a:latin typeface="+mn-lt"/>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2"/>
          </a:solidFill>
          <a:latin typeface="+mn-lt"/>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2"/>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mailto:housing@mscenterforjustice.org"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685800" y="1991850"/>
            <a:ext cx="7696200" cy="1159800"/>
          </a:xfrm>
          <a:prstGeom prst="rect">
            <a:avLst/>
          </a:prstGeom>
        </p:spPr>
        <p:txBody>
          <a:bodyPr lIns="91425" tIns="91425" rIns="91425" bIns="91425" anchor="ctr" anchorCtr="0">
            <a:noAutofit/>
          </a:bodyPr>
          <a:lstStyle/>
          <a:p>
            <a:pPr lvl="0">
              <a:spcBef>
                <a:spcPts val="0"/>
              </a:spcBef>
              <a:buNone/>
            </a:pPr>
            <a:r>
              <a:rPr lang="en" sz="4400" dirty="0">
                <a:solidFill>
                  <a:srgbClr val="FFFF00"/>
                </a:solidFill>
                <a:effectLst>
                  <a:outerShdw blurRad="38100" dist="38100" dir="2700000" algn="tl">
                    <a:srgbClr val="000000">
                      <a:alpha val="43137"/>
                    </a:srgbClr>
                  </a:outerShdw>
                </a:effectLst>
                <a:latin typeface="Georgia"/>
                <a:ea typeface="Georgia"/>
                <a:cs typeface="Georgia"/>
                <a:sym typeface="Georgia"/>
              </a:rPr>
              <a:t>FAIR  HOUSING ACT  101</a:t>
            </a:r>
            <a:br>
              <a:rPr lang="en" sz="5400" dirty="0">
                <a:solidFill>
                  <a:srgbClr val="FFFF00"/>
                </a:solidFill>
                <a:effectLst>
                  <a:outerShdw blurRad="38100" dist="38100" dir="2700000" algn="tl">
                    <a:srgbClr val="000000">
                      <a:alpha val="43137"/>
                    </a:srgbClr>
                  </a:outerShdw>
                </a:effectLst>
                <a:latin typeface="Georgia"/>
                <a:ea typeface="Georgia"/>
                <a:cs typeface="Georgia"/>
                <a:sym typeface="Georgia"/>
              </a:rPr>
            </a:br>
            <a:r>
              <a:rPr lang="en" sz="3600" dirty="0">
                <a:solidFill>
                  <a:srgbClr val="FFFF00"/>
                </a:solidFill>
                <a:effectLst>
                  <a:outerShdw blurRad="38100" dist="38100" dir="2700000" algn="tl">
                    <a:srgbClr val="000000">
                      <a:alpha val="43137"/>
                    </a:srgbClr>
                  </a:outerShdw>
                </a:effectLst>
                <a:latin typeface="Georgia"/>
                <a:ea typeface="Georgia"/>
                <a:cs typeface="Georgia"/>
                <a:sym typeface="Georgia"/>
              </a:rPr>
              <a:t>Ashley Richardson</a:t>
            </a:r>
            <a:br>
              <a:rPr lang="en" sz="4000" dirty="0">
                <a:solidFill>
                  <a:srgbClr val="FFFF00"/>
                </a:solidFill>
                <a:effectLst>
                  <a:outerShdw blurRad="38100" dist="38100" dir="2700000" algn="tl">
                    <a:srgbClr val="000000">
                      <a:alpha val="43137"/>
                    </a:srgbClr>
                  </a:outerShdw>
                </a:effectLst>
                <a:latin typeface="Georgia"/>
                <a:ea typeface="Georgia"/>
                <a:cs typeface="Georgia"/>
                <a:sym typeface="Georgia"/>
              </a:rPr>
            </a:br>
            <a:r>
              <a:rPr lang="en" sz="4000" dirty="0">
                <a:solidFill>
                  <a:srgbClr val="FFFF00"/>
                </a:solidFill>
                <a:effectLst>
                  <a:outerShdw blurRad="38100" dist="38100" dir="2700000" algn="tl">
                    <a:srgbClr val="000000">
                      <a:alpha val="43137"/>
                    </a:srgbClr>
                  </a:outerShdw>
                </a:effectLst>
                <a:latin typeface="Georgia"/>
                <a:ea typeface="Georgia"/>
                <a:cs typeface="Georgia"/>
                <a:sym typeface="Georgia"/>
              </a:rPr>
              <a:t>Mississippi Center for Justice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Religion</a:t>
            </a:r>
          </a:p>
        </p:txBody>
      </p:sp>
      <p:sp>
        <p:nvSpPr>
          <p:cNvPr id="3" name="Text Placeholder 2"/>
          <p:cNvSpPr>
            <a:spLocks noGrp="1"/>
          </p:cNvSpPr>
          <p:nvPr>
            <p:ph type="body" idx="1"/>
          </p:nvPr>
        </p:nvSpPr>
        <p:spPr>
          <a:xfrm>
            <a:off x="381001" y="956004"/>
            <a:ext cx="8305800" cy="4054146"/>
          </a:xfrm>
        </p:spPr>
        <p:txBody>
          <a:bodyPr/>
          <a:lstStyle/>
          <a:p>
            <a:r>
              <a:rPr lang="en-US" dirty="0"/>
              <a:t>Persons of any religious beliefs are covered, as well as people who have no religious beliefs. </a:t>
            </a:r>
          </a:p>
          <a:p>
            <a:pPr>
              <a:buNone/>
            </a:pPr>
            <a:endParaRPr lang="en-US" dirty="0"/>
          </a:p>
          <a:p>
            <a:r>
              <a:rPr lang="en-US" dirty="0"/>
              <a:t>Housing providers can decide rather or not to permit decorations or displays by residents in areas around their apartment. If the housing provider permits residents to decorate, the housing provider should not attempt to control the content or the decorations or displays. There can be exceptions.</a:t>
            </a:r>
          </a:p>
          <a:p>
            <a:endParaRPr lang="en-US" dirty="0"/>
          </a:p>
          <a:p>
            <a:r>
              <a:rPr lang="en-US" dirty="0"/>
              <a:t>If a housing provider decorates common areas or the rental office, the general rule is that the decoration should be commercial in nature. </a:t>
            </a:r>
          </a:p>
        </p:txBody>
      </p:sp>
      <p:sp>
        <p:nvSpPr>
          <p:cNvPr id="4" name="Text Placeholder 3"/>
          <p:cNvSpPr>
            <a:spLocks noGrp="1"/>
          </p:cNvSpPr>
          <p:nvPr>
            <p:ph type="body" idx="2"/>
          </p:nvPr>
        </p:nvSpPr>
        <p:spPr>
          <a:xfrm>
            <a:off x="5181600" y="-781050"/>
            <a:ext cx="2791415" cy="533400"/>
          </a:xfrm>
        </p:spPr>
        <p:txBody>
          <a:bodyPr/>
          <a:lstStyle/>
          <a:p>
            <a:endParaRPr lang="en-US" dirty="0"/>
          </a:p>
        </p:txBody>
      </p:sp>
    </p:spTree>
    <p:extLst>
      <p:ext uri="{BB962C8B-B14F-4D97-AF65-F5344CB8AC3E}">
        <p14:creationId xmlns:p14="http://schemas.microsoft.com/office/powerpoint/2010/main" val="3087821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FAMILIAL STATUS</a:t>
            </a:r>
          </a:p>
        </p:txBody>
      </p:sp>
      <p:sp>
        <p:nvSpPr>
          <p:cNvPr id="3" name="Text Placeholder 2"/>
          <p:cNvSpPr>
            <a:spLocks noGrp="1"/>
          </p:cNvSpPr>
          <p:nvPr>
            <p:ph type="body" idx="1"/>
          </p:nvPr>
        </p:nvSpPr>
        <p:spPr/>
        <p:txBody>
          <a:bodyPr/>
          <a:lstStyle/>
          <a:p>
            <a:r>
              <a:rPr lang="en-US" dirty="0"/>
              <a:t>Protects households that includes one or more children under the age of 18</a:t>
            </a:r>
          </a:p>
          <a:p>
            <a:endParaRPr lang="en-US" dirty="0"/>
          </a:p>
          <a:p>
            <a:r>
              <a:rPr lang="en-US" dirty="0"/>
              <a:t>Pregnant individuals are also protected under this category</a:t>
            </a:r>
          </a:p>
        </p:txBody>
      </p:sp>
    </p:spTree>
    <p:extLst>
      <p:ext uri="{BB962C8B-B14F-4D97-AF65-F5344CB8AC3E}">
        <p14:creationId xmlns:p14="http://schemas.microsoft.com/office/powerpoint/2010/main" val="3140826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1"/>
                </a:solidFill>
              </a:rPr>
              <a:t>SEX</a:t>
            </a:r>
            <a:endParaRPr lang="en-US" dirty="0">
              <a:solidFill>
                <a:schemeClr val="tx1"/>
              </a:solidFill>
            </a:endParaRPr>
          </a:p>
        </p:txBody>
      </p:sp>
      <p:sp>
        <p:nvSpPr>
          <p:cNvPr id="3" name="Text Placeholder 2"/>
          <p:cNvSpPr>
            <a:spLocks noGrp="1"/>
          </p:cNvSpPr>
          <p:nvPr>
            <p:ph type="body" idx="1"/>
          </p:nvPr>
        </p:nvSpPr>
        <p:spPr>
          <a:xfrm>
            <a:off x="342900" y="1200150"/>
            <a:ext cx="8458199" cy="4343400"/>
          </a:xfrm>
        </p:spPr>
        <p:txBody>
          <a:bodyPr/>
          <a:lstStyle/>
          <a:p>
            <a:r>
              <a:rPr lang="en-US" dirty="0"/>
              <a:t>Sex can include gender- male or female.</a:t>
            </a:r>
          </a:p>
          <a:p>
            <a:endParaRPr lang="en-US" dirty="0"/>
          </a:p>
          <a:p>
            <a:r>
              <a:rPr lang="en-US" dirty="0"/>
              <a:t>Definition of sex was expanded by the Supreme Court to include sexual orientation and gender identity. </a:t>
            </a:r>
          </a:p>
          <a:p>
            <a:pPr>
              <a:buNone/>
            </a:pPr>
            <a:endParaRPr lang="en-US" dirty="0"/>
          </a:p>
          <a:p>
            <a:r>
              <a:rPr lang="en-US" dirty="0"/>
              <a:t>Protection of this class applies even with a housing provider’s perception of a person’s sexual orientation or gender identity is incorrect. </a:t>
            </a:r>
          </a:p>
          <a:p>
            <a:pPr>
              <a:buNone/>
            </a:pPr>
            <a:endParaRPr lang="en-US" dirty="0"/>
          </a:p>
        </p:txBody>
      </p:sp>
      <p:sp>
        <p:nvSpPr>
          <p:cNvPr id="4" name="Text Placeholder 3"/>
          <p:cNvSpPr>
            <a:spLocks noGrp="1"/>
          </p:cNvSpPr>
          <p:nvPr>
            <p:ph type="body" idx="2"/>
          </p:nvPr>
        </p:nvSpPr>
        <p:spPr>
          <a:xfrm>
            <a:off x="4813876" y="5391150"/>
            <a:ext cx="2176947" cy="533400"/>
          </a:xfrm>
        </p:spPr>
        <p:txBody>
          <a:bodyPr/>
          <a:lstStyle/>
          <a:p>
            <a:endParaRPr lang="en-US" dirty="0"/>
          </a:p>
        </p:txBody>
      </p:sp>
    </p:spTree>
    <p:extLst>
      <p:ext uri="{BB962C8B-B14F-4D97-AF65-F5344CB8AC3E}">
        <p14:creationId xmlns:p14="http://schemas.microsoft.com/office/powerpoint/2010/main" val="3697395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152400" y="819150"/>
            <a:ext cx="8648700" cy="3962400"/>
          </a:xfrm>
          <a:prstGeom prst="rect">
            <a:avLst/>
          </a:prstGeom>
        </p:spPr>
        <p:txBody>
          <a:bodyPr lIns="91425" tIns="91425" rIns="91425" bIns="91425" anchor="t" anchorCtr="0">
            <a:noAutofit/>
          </a:bodyPr>
          <a:lstStyle/>
          <a:p>
            <a:pPr marL="461962" lvl="0" indent="-234950" rtl="0">
              <a:lnSpc>
                <a:spcPct val="100000"/>
              </a:lnSpc>
              <a:spcBef>
                <a:spcPts val="475"/>
              </a:spcBef>
              <a:buClr>
                <a:srgbClr val="6B7C72"/>
              </a:buClr>
              <a:buSzPct val="100000"/>
              <a:buFont typeface="Cambria"/>
            </a:pPr>
            <a:r>
              <a:rPr lang="en" sz="1600" dirty="0">
                <a:solidFill>
                  <a:srgbClr val="6B7C72"/>
                </a:solidFill>
                <a:latin typeface="Cambria"/>
                <a:ea typeface="Cambria"/>
                <a:cs typeface="Cambria"/>
                <a:sym typeface="Cambria"/>
              </a:rPr>
              <a:t>Residential home sales and rentals</a:t>
            </a:r>
          </a:p>
          <a:p>
            <a:pPr marL="461962" lvl="0" indent="-234950">
              <a:spcBef>
                <a:spcPts val="475"/>
              </a:spcBef>
              <a:buClr>
                <a:srgbClr val="6B7C72"/>
              </a:buClr>
              <a:buFont typeface="Cambria"/>
            </a:pPr>
            <a:r>
              <a:rPr lang="en" sz="1600" dirty="0">
                <a:solidFill>
                  <a:srgbClr val="6B7C72"/>
                </a:solidFill>
                <a:latin typeface="Cambria"/>
                <a:ea typeface="Cambria"/>
                <a:cs typeface="Cambria"/>
                <a:sym typeface="Cambria"/>
              </a:rPr>
              <a:t>Homeowners Insurance- </a:t>
            </a:r>
            <a:r>
              <a:rPr lang="en-US" sz="1300" dirty="0">
                <a:latin typeface="Cambria" panose="02040503050406030204" pitchFamily="18" charset="0"/>
                <a:ea typeface="Cambria" panose="02040503050406030204" pitchFamily="18" charset="0"/>
              </a:rPr>
              <a:t>Discrimination in homeowners insurance occurs when an insurance company or agent unlawfully treats current or prospective homeowners differently because of one of the seven protected classes</a:t>
            </a:r>
            <a:endParaRPr lang="en" sz="1300" dirty="0">
              <a:solidFill>
                <a:srgbClr val="6B7C72"/>
              </a:solidFill>
              <a:latin typeface="Cambria" panose="02040503050406030204" pitchFamily="18" charset="0"/>
              <a:ea typeface="Cambria" panose="02040503050406030204" pitchFamily="18" charset="0"/>
              <a:cs typeface="Cambria"/>
              <a:sym typeface="Cambria"/>
            </a:endParaRPr>
          </a:p>
          <a:p>
            <a:pPr marL="461962" lvl="0" indent="-234950" rtl="0">
              <a:lnSpc>
                <a:spcPct val="100000"/>
              </a:lnSpc>
              <a:spcBef>
                <a:spcPts val="475"/>
              </a:spcBef>
              <a:buClr>
                <a:srgbClr val="6B7C72"/>
              </a:buClr>
              <a:buSzPct val="100000"/>
              <a:buFont typeface="Cambria"/>
            </a:pPr>
            <a:r>
              <a:rPr lang="en" sz="1600" dirty="0">
                <a:solidFill>
                  <a:srgbClr val="6B7C72"/>
                </a:solidFill>
                <a:latin typeface="Cambria"/>
                <a:ea typeface="Cambria"/>
                <a:cs typeface="Cambria"/>
                <a:sym typeface="Cambria"/>
              </a:rPr>
              <a:t>Denial of Reasonable Accommodations </a:t>
            </a:r>
          </a:p>
          <a:p>
            <a:pPr marL="461962" lvl="0" indent="-234950" rtl="0">
              <a:lnSpc>
                <a:spcPct val="100000"/>
              </a:lnSpc>
              <a:spcBef>
                <a:spcPts val="475"/>
              </a:spcBef>
              <a:buClr>
                <a:srgbClr val="6B7C72"/>
              </a:buClr>
              <a:buSzPct val="100000"/>
              <a:buFont typeface="Cambria"/>
            </a:pPr>
            <a:r>
              <a:rPr lang="en" sz="1600" dirty="0">
                <a:solidFill>
                  <a:srgbClr val="6B7C72"/>
                </a:solidFill>
                <a:latin typeface="Cambria"/>
                <a:ea typeface="Cambria"/>
                <a:cs typeface="Cambria"/>
                <a:sym typeface="Cambria"/>
              </a:rPr>
              <a:t>Denial of Reasonable Modifications</a:t>
            </a:r>
          </a:p>
          <a:p>
            <a:pPr marL="461962" lvl="0" indent="-234950" rtl="0">
              <a:lnSpc>
                <a:spcPct val="100000"/>
              </a:lnSpc>
              <a:spcBef>
                <a:spcPts val="475"/>
              </a:spcBef>
              <a:buClr>
                <a:srgbClr val="6B7C72"/>
              </a:buClr>
              <a:buSzPct val="100000"/>
              <a:buFont typeface="Cambria"/>
            </a:pPr>
            <a:r>
              <a:rPr lang="en" sz="1600" dirty="0">
                <a:solidFill>
                  <a:srgbClr val="6B7C72"/>
                </a:solidFill>
                <a:latin typeface="Cambria"/>
                <a:ea typeface="Cambria"/>
                <a:cs typeface="Cambria"/>
                <a:sym typeface="Cambria"/>
              </a:rPr>
              <a:t>Mortgage Loans- </a:t>
            </a:r>
            <a:r>
              <a:rPr lang="en" sz="1400" dirty="0">
                <a:solidFill>
                  <a:schemeClr val="tx1"/>
                </a:solidFill>
                <a:latin typeface="Cambria"/>
                <a:ea typeface="Cambria"/>
                <a:cs typeface="Cambria"/>
                <a:sym typeface="Cambria"/>
              </a:rPr>
              <a:t>any stage of the mortgage process- approvals/denials, property appraisals, terms (interest rates, fees, etc</a:t>
            </a:r>
            <a:r>
              <a:rPr lang="en" sz="1600" dirty="0">
                <a:solidFill>
                  <a:schemeClr val="tx1"/>
                </a:solidFill>
                <a:latin typeface="Cambria"/>
                <a:ea typeface="Cambria"/>
                <a:cs typeface="Cambria"/>
                <a:sym typeface="Cambria"/>
              </a:rPr>
              <a:t>)</a:t>
            </a:r>
          </a:p>
          <a:p>
            <a:pPr marL="461962" lvl="0" indent="-234950" rtl="0">
              <a:lnSpc>
                <a:spcPct val="100000"/>
              </a:lnSpc>
              <a:spcBef>
                <a:spcPts val="475"/>
              </a:spcBef>
              <a:buClr>
                <a:srgbClr val="6B7C72"/>
              </a:buClr>
              <a:buSzPct val="100000"/>
              <a:buFont typeface="Cambria"/>
            </a:pPr>
            <a:r>
              <a:rPr lang="en" sz="1600" dirty="0">
                <a:solidFill>
                  <a:srgbClr val="6B7C72"/>
                </a:solidFill>
                <a:latin typeface="Cambria"/>
                <a:ea typeface="Cambria"/>
                <a:cs typeface="Cambria"/>
                <a:sym typeface="Cambria"/>
              </a:rPr>
              <a:t>Realtors</a:t>
            </a:r>
          </a:p>
          <a:p>
            <a:pPr marL="461962" lvl="0" indent="-234950" rtl="0">
              <a:lnSpc>
                <a:spcPct val="100000"/>
              </a:lnSpc>
              <a:spcBef>
                <a:spcPts val="475"/>
              </a:spcBef>
              <a:buClr>
                <a:srgbClr val="6B7C72"/>
              </a:buClr>
              <a:buSzPct val="100000"/>
              <a:buFont typeface="Cambria"/>
            </a:pPr>
            <a:r>
              <a:rPr lang="en" sz="1600" dirty="0">
                <a:solidFill>
                  <a:srgbClr val="6B7C72"/>
                </a:solidFill>
                <a:latin typeface="Cambria"/>
                <a:ea typeface="Cambria"/>
                <a:cs typeface="Cambria"/>
                <a:sym typeface="Cambria"/>
              </a:rPr>
              <a:t>Landlords</a:t>
            </a:r>
          </a:p>
          <a:p>
            <a:pPr marL="461962" lvl="0" indent="-234950">
              <a:spcBef>
                <a:spcPts val="475"/>
              </a:spcBef>
              <a:buClr>
                <a:srgbClr val="6B7C72"/>
              </a:buClr>
              <a:buFont typeface="Cambria"/>
            </a:pPr>
            <a:r>
              <a:rPr lang="en" sz="1600" dirty="0">
                <a:solidFill>
                  <a:srgbClr val="6B7C72"/>
                </a:solidFill>
                <a:latin typeface="Cambria"/>
                <a:ea typeface="Cambria"/>
                <a:cs typeface="Cambria"/>
                <a:sym typeface="Cambria"/>
              </a:rPr>
              <a:t>Newspapers and ads- </a:t>
            </a:r>
            <a:r>
              <a:rPr lang="en-US" sz="1400" dirty="0">
                <a:latin typeface="Cambria" panose="02040503050406030204" pitchFamily="18" charset="0"/>
                <a:ea typeface="Cambria" panose="02040503050406030204" pitchFamily="18" charset="0"/>
              </a:rPr>
              <a:t>Generally, a housing advertisement should describe the property itself, and not the potential occupant</a:t>
            </a:r>
            <a:endParaRPr lang="en" sz="1400" dirty="0">
              <a:solidFill>
                <a:srgbClr val="6B7C72"/>
              </a:solidFill>
              <a:latin typeface="Cambria" panose="02040503050406030204" pitchFamily="18" charset="0"/>
              <a:ea typeface="Cambria" panose="02040503050406030204" pitchFamily="18" charset="0"/>
              <a:cs typeface="Cambria"/>
              <a:sym typeface="Cambria"/>
            </a:endParaRPr>
          </a:p>
          <a:p>
            <a:pPr marL="461962" lvl="0" indent="-234950" rtl="0">
              <a:lnSpc>
                <a:spcPct val="100000"/>
              </a:lnSpc>
              <a:spcBef>
                <a:spcPts val="475"/>
              </a:spcBef>
              <a:spcAft>
                <a:spcPts val="1600"/>
              </a:spcAft>
              <a:buClr>
                <a:srgbClr val="6B7C72"/>
              </a:buClr>
              <a:buSzPct val="100000"/>
              <a:buFont typeface="Cambria"/>
            </a:pPr>
            <a:r>
              <a:rPr lang="en" sz="1600" dirty="0">
                <a:solidFill>
                  <a:srgbClr val="6B7C72"/>
                </a:solidFill>
                <a:latin typeface="Cambria"/>
                <a:ea typeface="Cambria"/>
                <a:cs typeface="Cambria"/>
                <a:sym typeface="Cambria"/>
              </a:rPr>
              <a:t>All Areas Connected with Residential Housing</a:t>
            </a:r>
          </a:p>
          <a:p>
            <a:pPr lvl="0">
              <a:lnSpc>
                <a:spcPct val="100000"/>
              </a:lnSpc>
              <a:spcBef>
                <a:spcPts val="0"/>
              </a:spcBef>
              <a:buNone/>
            </a:pPr>
            <a:endParaRPr sz="1200" dirty="0">
              <a:latin typeface="Arial"/>
              <a:ea typeface="Arial"/>
              <a:cs typeface="Arial"/>
              <a:sym typeface="Arial"/>
            </a:endParaRPr>
          </a:p>
        </p:txBody>
      </p:sp>
      <p:sp>
        <p:nvSpPr>
          <p:cNvPr id="91" name="Shape 91"/>
          <p:cNvSpPr txBox="1"/>
          <p:nvPr/>
        </p:nvSpPr>
        <p:spPr>
          <a:xfrm>
            <a:off x="1295400" y="216800"/>
            <a:ext cx="6949500" cy="736200"/>
          </a:xfrm>
          <a:prstGeom prst="rect">
            <a:avLst/>
          </a:prstGeom>
          <a:noFill/>
          <a:ln>
            <a:noFill/>
          </a:ln>
        </p:spPr>
        <p:txBody>
          <a:bodyPr lIns="91425" tIns="91425" rIns="91425" bIns="91425" anchor="t" anchorCtr="0">
            <a:noAutofit/>
          </a:bodyPr>
          <a:lstStyle/>
          <a:p>
            <a:pPr lvl="0" algn="ctr" rtl="0">
              <a:spcBef>
                <a:spcPts val="0"/>
              </a:spcBef>
              <a:buClr>
                <a:schemeClr val="dk1"/>
              </a:buClr>
              <a:buSzPct val="25000"/>
              <a:buFont typeface="Arial"/>
              <a:buNone/>
            </a:pPr>
            <a:r>
              <a:rPr lang="en" sz="3200" b="1" dirty="0">
                <a:solidFill>
                  <a:srgbClr val="6B7C72"/>
                </a:solidFill>
                <a:latin typeface="Georgia"/>
                <a:ea typeface="Georgia"/>
                <a:cs typeface="Georgia"/>
                <a:sym typeface="Georgia"/>
              </a:rPr>
              <a:t>Transactions Covered</a:t>
            </a:r>
          </a:p>
        </p:txBody>
      </p:sp>
      <p:sp>
        <p:nvSpPr>
          <p:cNvPr id="92" name="Shape 92"/>
          <p:cNvSpPr txBox="1"/>
          <p:nvPr/>
        </p:nvSpPr>
        <p:spPr>
          <a:xfrm>
            <a:off x="3787650" y="106750"/>
            <a:ext cx="1568700" cy="3201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917725" y="928400"/>
            <a:ext cx="7416600" cy="3521400"/>
          </a:xfrm>
          <a:prstGeom prst="rect">
            <a:avLst/>
          </a:prstGeom>
        </p:spPr>
        <p:txBody>
          <a:bodyPr lIns="91425" tIns="91425" rIns="91425" bIns="91425" anchor="ctr" anchorCtr="0">
            <a:noAutofit/>
          </a:bodyPr>
          <a:lstStyle/>
          <a:p>
            <a:pPr marL="342900" lvl="0" indent="-205740" rtl="0">
              <a:lnSpc>
                <a:spcPct val="90000"/>
              </a:lnSpc>
              <a:spcBef>
                <a:spcPts val="592"/>
              </a:spcBef>
              <a:buClr>
                <a:srgbClr val="6B7C72"/>
              </a:buClr>
              <a:buSzPct val="100000"/>
              <a:buFont typeface="Cambria"/>
            </a:pPr>
            <a:r>
              <a:rPr lang="en" sz="2600" dirty="0">
                <a:solidFill>
                  <a:srgbClr val="6B7C72"/>
                </a:solidFill>
                <a:latin typeface="Cambria"/>
                <a:ea typeface="Cambria"/>
                <a:cs typeface="Cambria"/>
                <a:sym typeface="Cambria"/>
              </a:rPr>
              <a:t>Apartments, houses, houseboats, homeless shelters, and migrant farmworker housing.</a:t>
            </a:r>
          </a:p>
          <a:p>
            <a:pPr marL="342900" lvl="0" indent="-205740" rtl="0">
              <a:lnSpc>
                <a:spcPct val="90000"/>
              </a:lnSpc>
              <a:spcBef>
                <a:spcPts val="592"/>
              </a:spcBef>
              <a:buClr>
                <a:srgbClr val="6B7C72"/>
              </a:buClr>
              <a:buSzPct val="100000"/>
              <a:buFont typeface="Cambria"/>
            </a:pPr>
            <a:endParaRPr lang="en" sz="2600" dirty="0">
              <a:solidFill>
                <a:srgbClr val="6B7C72"/>
              </a:solidFill>
              <a:latin typeface="Cambria"/>
              <a:ea typeface="Cambria"/>
              <a:cs typeface="Cambria"/>
              <a:sym typeface="Cambria"/>
            </a:endParaRPr>
          </a:p>
          <a:p>
            <a:pPr marL="342900" lvl="0" indent="-205740" rtl="0">
              <a:lnSpc>
                <a:spcPct val="90000"/>
              </a:lnSpc>
              <a:spcBef>
                <a:spcPts val="592"/>
              </a:spcBef>
              <a:buClr>
                <a:srgbClr val="6B7C72"/>
              </a:buClr>
              <a:buSzPct val="100000"/>
              <a:buFont typeface="Cambria"/>
            </a:pPr>
            <a:r>
              <a:rPr lang="en" sz="2600" dirty="0">
                <a:solidFill>
                  <a:srgbClr val="6B7C72"/>
                </a:solidFill>
                <a:latin typeface="Cambria"/>
                <a:ea typeface="Cambria"/>
                <a:cs typeface="Cambria"/>
                <a:sym typeface="Cambria"/>
              </a:rPr>
              <a:t>Any residential building or vacant land available sale or lease </a:t>
            </a:r>
          </a:p>
          <a:p>
            <a:pPr marL="342900" lvl="0" indent="-205740" rtl="0">
              <a:lnSpc>
                <a:spcPct val="90000"/>
              </a:lnSpc>
              <a:spcBef>
                <a:spcPts val="592"/>
              </a:spcBef>
              <a:buClr>
                <a:srgbClr val="6B7C72"/>
              </a:buClr>
              <a:buSzPct val="100000"/>
              <a:buFont typeface="Cambria"/>
            </a:pPr>
            <a:endParaRPr lang="en" sz="2600" dirty="0">
              <a:solidFill>
                <a:srgbClr val="6B7C72"/>
              </a:solidFill>
              <a:latin typeface="Cambria"/>
              <a:ea typeface="Cambria"/>
              <a:cs typeface="Cambria"/>
              <a:sym typeface="Cambria"/>
            </a:endParaRPr>
          </a:p>
          <a:p>
            <a:pPr marL="342900" lvl="0" indent="-205740" rtl="0">
              <a:lnSpc>
                <a:spcPct val="90000"/>
              </a:lnSpc>
              <a:spcBef>
                <a:spcPts val="592"/>
              </a:spcBef>
              <a:buClr>
                <a:srgbClr val="6B7C72"/>
              </a:buClr>
              <a:buSzPct val="100000"/>
              <a:buFont typeface="Cambria"/>
            </a:pPr>
            <a:r>
              <a:rPr lang="en" sz="2600" dirty="0">
                <a:solidFill>
                  <a:srgbClr val="6B7C72"/>
                </a:solidFill>
                <a:latin typeface="Cambria"/>
                <a:ea typeface="Cambria"/>
                <a:cs typeface="Cambria"/>
                <a:sym typeface="Cambria"/>
              </a:rPr>
              <a:t>Any place to which a person “intends to return.”</a:t>
            </a:r>
          </a:p>
          <a:p>
            <a:pPr lvl="0" algn="ctr" rtl="0">
              <a:spcBef>
                <a:spcPts val="0"/>
              </a:spcBef>
              <a:buNone/>
            </a:pPr>
            <a:endParaRPr sz="2600" dirty="0">
              <a:latin typeface="Cambria"/>
              <a:ea typeface="Cambria"/>
              <a:cs typeface="Cambria"/>
              <a:sym typeface="Cambria"/>
            </a:endParaRPr>
          </a:p>
        </p:txBody>
      </p:sp>
      <p:sp>
        <p:nvSpPr>
          <p:cNvPr id="98" name="Shape 98"/>
          <p:cNvSpPr txBox="1"/>
          <p:nvPr/>
        </p:nvSpPr>
        <p:spPr>
          <a:xfrm>
            <a:off x="529046" y="209550"/>
            <a:ext cx="8260800" cy="1039500"/>
          </a:xfrm>
          <a:prstGeom prst="rect">
            <a:avLst/>
          </a:prstGeom>
          <a:noFill/>
          <a:ln>
            <a:noFill/>
          </a:ln>
        </p:spPr>
        <p:txBody>
          <a:bodyPr lIns="91425" tIns="45700" rIns="91425" bIns="45700" anchor="ctr" anchorCtr="0">
            <a:noAutofit/>
          </a:bodyPr>
          <a:lstStyle/>
          <a:p>
            <a:pPr marL="54864" lvl="0" indent="-4064" algn="ctr" rtl="0">
              <a:spcBef>
                <a:spcPts val="0"/>
              </a:spcBef>
              <a:buNone/>
            </a:pPr>
            <a:r>
              <a:rPr lang="en" sz="2400" b="1" dirty="0">
                <a:solidFill>
                  <a:srgbClr val="6B7C72"/>
                </a:solidFill>
                <a:latin typeface="Georgia"/>
                <a:ea typeface="Georgia"/>
                <a:cs typeface="Georgia"/>
                <a:sym typeface="Georgia"/>
              </a:rPr>
              <a:t>HOUSING COVERED</a:t>
            </a:r>
          </a:p>
        </p:txBody>
      </p:sp>
      <p:sp>
        <p:nvSpPr>
          <p:cNvPr id="99" name="Shape 99"/>
          <p:cNvSpPr txBox="1"/>
          <p:nvPr/>
        </p:nvSpPr>
        <p:spPr>
          <a:xfrm>
            <a:off x="3596175" y="117375"/>
            <a:ext cx="1803300" cy="4056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idx="4294967295"/>
          </p:nvPr>
        </p:nvSpPr>
        <p:spPr>
          <a:xfrm>
            <a:off x="3906250" y="244244"/>
            <a:ext cx="1352100" cy="608700"/>
          </a:xfrm>
          <a:prstGeom prst="rect">
            <a:avLst/>
          </a:prstGeom>
        </p:spPr>
        <p:txBody>
          <a:bodyPr lIns="91425" tIns="91425" rIns="91425" bIns="91425" anchor="ctr" anchorCtr="0">
            <a:noAutofit/>
          </a:bodyPr>
          <a:lstStyle/>
          <a:p>
            <a:pPr lvl="0" rtl="0">
              <a:spcBef>
                <a:spcPts val="0"/>
              </a:spcBef>
              <a:buNone/>
            </a:pPr>
            <a:endParaRPr dirty="0">
              <a:solidFill>
                <a:srgbClr val="434343"/>
              </a:solidFill>
            </a:endParaRPr>
          </a:p>
        </p:txBody>
      </p:sp>
      <p:sp>
        <p:nvSpPr>
          <p:cNvPr id="105" name="Shape 105"/>
          <p:cNvSpPr txBox="1">
            <a:spLocks noGrp="1"/>
          </p:cNvSpPr>
          <p:nvPr>
            <p:ph type="body" idx="4294967295"/>
          </p:nvPr>
        </p:nvSpPr>
        <p:spPr>
          <a:xfrm>
            <a:off x="627600" y="1987650"/>
            <a:ext cx="7888800" cy="1168200"/>
          </a:xfrm>
          <a:prstGeom prst="rect">
            <a:avLst/>
          </a:prstGeom>
        </p:spPr>
        <p:txBody>
          <a:bodyPr lIns="91425" tIns="91425" rIns="91425" bIns="91425" anchor="ctr" anchorCtr="0">
            <a:noAutofit/>
          </a:bodyPr>
          <a:lstStyle/>
          <a:p>
            <a:pPr lvl="0" algn="ctr" rtl="0">
              <a:spcBef>
                <a:spcPts val="0"/>
              </a:spcBef>
              <a:buNone/>
            </a:pPr>
            <a:endParaRPr sz="6500" dirty="0">
              <a:solidFill>
                <a:srgbClr val="FFFFFF"/>
              </a:solidFill>
            </a:endParaRPr>
          </a:p>
          <a:p>
            <a:pPr lvl="0" algn="ctr" rtl="0">
              <a:spcBef>
                <a:spcPts val="0"/>
              </a:spcBef>
              <a:buNone/>
            </a:pPr>
            <a:r>
              <a:rPr lang="en" sz="6500" dirty="0">
                <a:solidFill>
                  <a:srgbClr val="FFFFFF"/>
                </a:solidFill>
              </a:rPr>
              <a:t>ACTIONS THAT CAN VIOLATE THE LAW</a:t>
            </a:r>
            <a:br>
              <a:rPr lang="en" sz="6500" dirty="0">
                <a:solidFill>
                  <a:srgbClr val="FFFFFF"/>
                </a:solidFill>
              </a:rPr>
            </a:br>
            <a:endParaRPr lang="en" sz="6500" dirty="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693625" y="544225"/>
            <a:ext cx="7875300" cy="618900"/>
          </a:xfrm>
          <a:prstGeom prst="rect">
            <a:avLst/>
          </a:prstGeom>
          <a:noFill/>
          <a:ln>
            <a:noFill/>
          </a:ln>
        </p:spPr>
        <p:txBody>
          <a:bodyPr lIns="91425" tIns="91425" rIns="91425" bIns="91425" anchor="t" anchorCtr="0">
            <a:noAutofit/>
          </a:bodyPr>
          <a:lstStyle/>
          <a:p>
            <a:pPr lvl="0" algn="ctr" rtl="0">
              <a:spcBef>
                <a:spcPts val="0"/>
              </a:spcBef>
              <a:buClr>
                <a:srgbClr val="6B7C72"/>
              </a:buClr>
              <a:buSzPct val="25000"/>
              <a:buFont typeface="Book Antiqua"/>
              <a:buNone/>
            </a:pPr>
            <a:r>
              <a:rPr lang="en" sz="3200" b="1" dirty="0">
                <a:solidFill>
                  <a:srgbClr val="6B7C72"/>
                </a:solidFill>
                <a:latin typeface="Georgia"/>
                <a:ea typeface="Georgia"/>
                <a:cs typeface="Georgia"/>
                <a:sym typeface="Georgia"/>
              </a:rPr>
              <a:t>TREATMENT v. IMPACT</a:t>
            </a:r>
          </a:p>
        </p:txBody>
      </p:sp>
      <p:sp>
        <p:nvSpPr>
          <p:cNvPr id="125" name="Shape 125"/>
          <p:cNvSpPr txBox="1"/>
          <p:nvPr/>
        </p:nvSpPr>
        <p:spPr>
          <a:xfrm>
            <a:off x="677100" y="1259100"/>
            <a:ext cx="7789800" cy="3329400"/>
          </a:xfrm>
          <a:prstGeom prst="rect">
            <a:avLst/>
          </a:prstGeom>
          <a:noFill/>
          <a:ln>
            <a:noFill/>
          </a:ln>
        </p:spPr>
        <p:txBody>
          <a:bodyPr lIns="91425" tIns="91425" rIns="91425" bIns="91425" anchor="ctr" anchorCtr="0">
            <a:noAutofit/>
          </a:bodyPr>
          <a:lstStyle/>
          <a:p>
            <a:pPr marL="342900" lvl="0" indent="-216534" rtl="0">
              <a:lnSpc>
                <a:spcPct val="90000"/>
              </a:lnSpc>
              <a:spcBef>
                <a:spcPts val="0"/>
              </a:spcBef>
              <a:buClr>
                <a:srgbClr val="6B7C72"/>
              </a:buClr>
              <a:buSzPct val="100000"/>
              <a:buFont typeface="Cambria"/>
              <a:buChar char="•"/>
            </a:pPr>
            <a:r>
              <a:rPr lang="en" sz="1800" dirty="0">
                <a:solidFill>
                  <a:srgbClr val="6B7C72"/>
                </a:solidFill>
                <a:latin typeface="Cambria"/>
                <a:ea typeface="Cambria"/>
                <a:cs typeface="Cambria"/>
                <a:sym typeface="Cambria"/>
              </a:rPr>
              <a:t>Differential treatment:  Treating someone differently because of race, color, religion, sex, national origin, disability or because they have children. </a:t>
            </a:r>
          </a:p>
          <a:p>
            <a:pPr marL="126366" lvl="0" rtl="0">
              <a:lnSpc>
                <a:spcPct val="90000"/>
              </a:lnSpc>
              <a:spcBef>
                <a:spcPts val="0"/>
              </a:spcBef>
              <a:buClr>
                <a:srgbClr val="6B7C72"/>
              </a:buClr>
              <a:buSzPct val="100000"/>
            </a:pPr>
            <a:endParaRPr lang="en" sz="1800" dirty="0">
              <a:solidFill>
                <a:srgbClr val="6B7C72"/>
              </a:solidFill>
              <a:latin typeface="Cambria"/>
              <a:ea typeface="Cambria"/>
              <a:cs typeface="Cambria"/>
              <a:sym typeface="Cambria"/>
            </a:endParaRPr>
          </a:p>
          <a:p>
            <a:pPr marL="342900" lvl="0" indent="-216534" rtl="0">
              <a:lnSpc>
                <a:spcPct val="90000"/>
              </a:lnSpc>
              <a:spcBef>
                <a:spcPts val="0"/>
              </a:spcBef>
              <a:buClr>
                <a:srgbClr val="6B7C72"/>
              </a:buClr>
              <a:buSzPct val="100000"/>
              <a:buFont typeface="Cambria"/>
              <a:buChar char="•"/>
            </a:pPr>
            <a:r>
              <a:rPr lang="en" sz="1800" dirty="0">
                <a:solidFill>
                  <a:srgbClr val="6B7C72"/>
                </a:solidFill>
                <a:latin typeface="Cambria"/>
                <a:ea typeface="Cambria"/>
                <a:cs typeface="Cambria"/>
                <a:sym typeface="Cambria"/>
              </a:rPr>
              <a:t>For example, charging people of color a higher rent or deposit for the same unit rent or refusing to allow children access to the pool or community room.</a:t>
            </a:r>
          </a:p>
          <a:p>
            <a:pPr marL="126366" lvl="0" rtl="0">
              <a:lnSpc>
                <a:spcPct val="90000"/>
              </a:lnSpc>
              <a:spcBef>
                <a:spcPts val="0"/>
              </a:spcBef>
              <a:buClr>
                <a:srgbClr val="6B7C72"/>
              </a:buClr>
              <a:buSzPct val="100000"/>
            </a:pPr>
            <a:endParaRPr lang="en" sz="1800" dirty="0">
              <a:solidFill>
                <a:srgbClr val="6B7C72"/>
              </a:solidFill>
              <a:latin typeface="Cambria"/>
              <a:ea typeface="Cambria"/>
              <a:cs typeface="Cambria"/>
              <a:sym typeface="Cambria"/>
            </a:endParaRPr>
          </a:p>
          <a:p>
            <a:pPr marL="342900" lvl="0" indent="-216534" rtl="0">
              <a:lnSpc>
                <a:spcPct val="90000"/>
              </a:lnSpc>
              <a:spcBef>
                <a:spcPts val="518"/>
              </a:spcBef>
              <a:buClr>
                <a:srgbClr val="6B7C72"/>
              </a:buClr>
              <a:buSzPct val="100000"/>
              <a:buFont typeface="Cambria"/>
              <a:buChar char="•"/>
            </a:pPr>
            <a:r>
              <a:rPr lang="en" sz="1800" dirty="0">
                <a:solidFill>
                  <a:srgbClr val="6B7C72"/>
                </a:solidFill>
                <a:latin typeface="Cambria"/>
                <a:ea typeface="Cambria"/>
                <a:cs typeface="Cambria"/>
                <a:sym typeface="Cambria"/>
              </a:rPr>
              <a:t>Disparate Impact: Facially neutral policy that has a disparate impact on a protected class.</a:t>
            </a:r>
          </a:p>
          <a:p>
            <a:pPr marL="126366" lvl="0" rtl="0">
              <a:lnSpc>
                <a:spcPct val="90000"/>
              </a:lnSpc>
              <a:spcBef>
                <a:spcPts val="518"/>
              </a:spcBef>
              <a:buClr>
                <a:srgbClr val="6B7C72"/>
              </a:buClr>
              <a:buSzPct val="100000"/>
            </a:pPr>
            <a:endParaRPr lang="en" sz="1800" dirty="0">
              <a:solidFill>
                <a:srgbClr val="6B7C72"/>
              </a:solidFill>
              <a:latin typeface="Cambria"/>
              <a:ea typeface="Cambria"/>
              <a:cs typeface="Cambria"/>
              <a:sym typeface="Cambria"/>
            </a:endParaRPr>
          </a:p>
          <a:p>
            <a:pPr marL="342900" lvl="0" indent="-216534" rtl="0">
              <a:lnSpc>
                <a:spcPct val="90000"/>
              </a:lnSpc>
              <a:spcBef>
                <a:spcPts val="518"/>
              </a:spcBef>
              <a:buClr>
                <a:srgbClr val="6B7C72"/>
              </a:buClr>
              <a:buSzPct val="100000"/>
              <a:buFont typeface="Cambria"/>
              <a:buChar char="•"/>
            </a:pPr>
            <a:r>
              <a:rPr lang="en" sz="1800" dirty="0">
                <a:solidFill>
                  <a:srgbClr val="6B7C72"/>
                </a:solidFill>
                <a:latin typeface="Cambria"/>
                <a:ea typeface="Cambria"/>
                <a:cs typeface="Cambria"/>
                <a:sym typeface="Cambria"/>
              </a:rPr>
              <a:t>Policy of one heart beat per bedroom / Zoning</a:t>
            </a:r>
          </a:p>
        </p:txBody>
      </p:sp>
      <p:sp>
        <p:nvSpPr>
          <p:cNvPr id="126" name="Shape 126"/>
          <p:cNvSpPr txBox="1"/>
          <p:nvPr/>
        </p:nvSpPr>
        <p:spPr>
          <a:xfrm>
            <a:off x="3532150" y="170750"/>
            <a:ext cx="2070300" cy="2775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fade">
                                      <p:cBhvr>
                                        <p:cTn id="7" dur="500"/>
                                        <p:tgtEl>
                                          <p:spTgt spid="1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5">
                                            <p:txEl>
                                              <p:pRg st="2" end="2"/>
                                            </p:txEl>
                                          </p:spTgt>
                                        </p:tgtEl>
                                        <p:attrNameLst>
                                          <p:attrName>style.visibility</p:attrName>
                                        </p:attrNameLst>
                                      </p:cBhvr>
                                      <p:to>
                                        <p:strVal val="visible"/>
                                      </p:to>
                                    </p:set>
                                    <p:animEffect transition="in" filter="fade">
                                      <p:cBhvr>
                                        <p:cTn id="10" dur="500"/>
                                        <p:tgtEl>
                                          <p:spTgt spid="12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5">
                                            <p:txEl>
                                              <p:pRg st="4" end="4"/>
                                            </p:txEl>
                                          </p:spTgt>
                                        </p:tgtEl>
                                        <p:attrNameLst>
                                          <p:attrName>style.visibility</p:attrName>
                                        </p:attrNameLst>
                                      </p:cBhvr>
                                      <p:to>
                                        <p:strVal val="visible"/>
                                      </p:to>
                                    </p:set>
                                    <p:animEffect transition="in" filter="fade">
                                      <p:cBhvr>
                                        <p:cTn id="15" dur="500"/>
                                        <p:tgtEl>
                                          <p:spTgt spid="12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xEl>
                                              <p:pRg st="6" end="6"/>
                                            </p:txEl>
                                          </p:spTgt>
                                        </p:tgtEl>
                                        <p:attrNameLst>
                                          <p:attrName>style.visibility</p:attrName>
                                        </p:attrNameLst>
                                      </p:cBhvr>
                                      <p:to>
                                        <p:strVal val="visible"/>
                                      </p:to>
                                    </p:set>
                                    <p:animEffect transition="in" filter="fade">
                                      <p:cBhvr>
                                        <p:cTn id="18" dur="500"/>
                                        <p:tgtEl>
                                          <p:spTgt spid="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38150"/>
            <a:ext cx="4800600" cy="733799"/>
          </a:xfrm>
        </p:spPr>
        <p:txBody>
          <a:bodyPr/>
          <a:lstStyle/>
          <a:p>
            <a:r>
              <a:rPr lang="en-US" sz="2000" dirty="0">
                <a:latin typeface="Georgia" panose="02040502050405020303" pitchFamily="18" charset="0"/>
              </a:rPr>
              <a:t>Discriminate in Terms or Conditions </a:t>
            </a:r>
          </a:p>
        </p:txBody>
      </p:sp>
      <p:sp>
        <p:nvSpPr>
          <p:cNvPr id="3" name="Text Placeholder 2"/>
          <p:cNvSpPr>
            <a:spLocks noGrp="1"/>
          </p:cNvSpPr>
          <p:nvPr>
            <p:ph type="body" idx="1"/>
          </p:nvPr>
        </p:nvSpPr>
        <p:spPr>
          <a:xfrm>
            <a:off x="878550" y="1276350"/>
            <a:ext cx="7310699" cy="3241800"/>
          </a:xfrm>
        </p:spPr>
        <p:txBody>
          <a:bodyPr/>
          <a:lstStyle/>
          <a:p>
            <a:pPr marL="342900" lvl="0" indent="-228600">
              <a:lnSpc>
                <a:spcPct val="80000"/>
              </a:lnSpc>
              <a:spcBef>
                <a:spcPts val="700"/>
              </a:spcBef>
              <a:buClr>
                <a:srgbClr val="93A299"/>
              </a:buClr>
              <a:buSzPct val="100000"/>
              <a:buFont typeface="Arial" pitchFamily="34"/>
              <a:buChar char="•"/>
            </a:pPr>
            <a:r>
              <a:rPr lang="en-US" sz="2000" kern="1200" dirty="0">
                <a:solidFill>
                  <a:srgbClr val="564B3C"/>
                </a:solidFill>
                <a:latin typeface="Cambria" panose="02040503050406030204" pitchFamily="18" charset="0"/>
              </a:rPr>
              <a:t>Using different provisions in leases or contracts; </a:t>
            </a:r>
          </a:p>
          <a:p>
            <a:pPr marL="342900" lvl="0" indent="-228600">
              <a:lnSpc>
                <a:spcPct val="80000"/>
              </a:lnSpc>
              <a:spcBef>
                <a:spcPts val="700"/>
              </a:spcBef>
              <a:buClr>
                <a:srgbClr val="93A299"/>
              </a:buClr>
              <a:buSzPct val="100000"/>
              <a:buFont typeface="Arial" pitchFamily="34"/>
              <a:buChar char="•"/>
            </a:pPr>
            <a:endParaRPr lang="en-US" sz="2000" kern="1200" dirty="0">
              <a:solidFill>
                <a:srgbClr val="564B3C"/>
              </a:solidFill>
              <a:latin typeface="Cambria" panose="02040503050406030204" pitchFamily="18" charset="0"/>
            </a:endParaRPr>
          </a:p>
          <a:p>
            <a:pPr marL="342900" lvl="0" indent="-228600">
              <a:lnSpc>
                <a:spcPct val="80000"/>
              </a:lnSpc>
              <a:spcBef>
                <a:spcPts val="700"/>
              </a:spcBef>
              <a:buClr>
                <a:srgbClr val="93A299"/>
              </a:buClr>
              <a:buSzPct val="100000"/>
              <a:buFont typeface="Arial" pitchFamily="34"/>
              <a:buChar char="•"/>
            </a:pPr>
            <a:r>
              <a:rPr lang="en-US" sz="2000" kern="1200" dirty="0">
                <a:solidFill>
                  <a:srgbClr val="564B3C"/>
                </a:solidFill>
                <a:latin typeface="Cambria" panose="02040503050406030204" pitchFamily="18" charset="0"/>
              </a:rPr>
              <a:t>Failing or delaying maintenance or repairs;</a:t>
            </a:r>
          </a:p>
          <a:p>
            <a:pPr marL="114300" lvl="0">
              <a:lnSpc>
                <a:spcPct val="80000"/>
              </a:lnSpc>
              <a:spcBef>
                <a:spcPts val="700"/>
              </a:spcBef>
              <a:buClr>
                <a:srgbClr val="93A299"/>
              </a:buClr>
              <a:buSzPct val="100000"/>
              <a:buNone/>
            </a:pPr>
            <a:endParaRPr lang="en-US" sz="2000" kern="1200" dirty="0">
              <a:solidFill>
                <a:srgbClr val="564B3C"/>
              </a:solidFill>
              <a:latin typeface="Cambria" panose="02040503050406030204" pitchFamily="18" charset="0"/>
            </a:endParaRPr>
          </a:p>
          <a:p>
            <a:pPr marL="342900" lvl="0" indent="-228600">
              <a:lnSpc>
                <a:spcPct val="80000"/>
              </a:lnSpc>
              <a:spcBef>
                <a:spcPts val="700"/>
              </a:spcBef>
              <a:buClr>
                <a:srgbClr val="93A299"/>
              </a:buClr>
              <a:buSzPct val="100000"/>
              <a:buFont typeface="Arial" pitchFamily="34"/>
              <a:buChar char="•"/>
            </a:pPr>
            <a:r>
              <a:rPr lang="en-US" sz="2000" kern="1200" dirty="0">
                <a:solidFill>
                  <a:srgbClr val="564B3C"/>
                </a:solidFill>
                <a:latin typeface="Cambria" panose="02040503050406030204" pitchFamily="18" charset="0"/>
              </a:rPr>
              <a:t>Limiting use of privileges, services, facilities of an owner, tenant or a person associated with him or her.</a:t>
            </a:r>
          </a:p>
          <a:p>
            <a:pPr marL="342900" lvl="0" indent="-228600">
              <a:lnSpc>
                <a:spcPct val="80000"/>
              </a:lnSpc>
              <a:spcBef>
                <a:spcPts val="700"/>
              </a:spcBef>
              <a:buClr>
                <a:srgbClr val="93A299"/>
              </a:buClr>
              <a:buSzPct val="100000"/>
              <a:buFont typeface="Arial" pitchFamily="34"/>
              <a:buChar char="•"/>
            </a:pPr>
            <a:endParaRPr lang="en-US" sz="2000" kern="1200" dirty="0">
              <a:solidFill>
                <a:srgbClr val="564B3C"/>
              </a:solidFill>
              <a:latin typeface="Cambria" panose="02040503050406030204" pitchFamily="18" charset="0"/>
            </a:endParaRPr>
          </a:p>
          <a:p>
            <a:pPr marL="342900" lvl="0" indent="-228600">
              <a:lnSpc>
                <a:spcPct val="80000"/>
              </a:lnSpc>
              <a:spcBef>
                <a:spcPts val="700"/>
              </a:spcBef>
              <a:buClr>
                <a:srgbClr val="93A299"/>
              </a:buClr>
              <a:buSzPct val="100000"/>
              <a:buFont typeface="Arial" pitchFamily="34"/>
              <a:buChar char="•"/>
            </a:pPr>
            <a:r>
              <a:rPr lang="en-US" sz="2000" kern="1200" dirty="0">
                <a:solidFill>
                  <a:srgbClr val="564B3C"/>
                </a:solidFill>
                <a:latin typeface="Cambria" panose="02040503050406030204" pitchFamily="18" charset="0"/>
              </a:rPr>
              <a:t>Assigning certain applicants to particular areas  of the complex</a:t>
            </a:r>
          </a:p>
          <a:p>
            <a:endParaRPr lang="en-US" sz="2000" dirty="0"/>
          </a:p>
        </p:txBody>
      </p:sp>
    </p:spTree>
    <p:extLst>
      <p:ext uri="{BB962C8B-B14F-4D97-AF65-F5344CB8AC3E}">
        <p14:creationId xmlns:p14="http://schemas.microsoft.com/office/powerpoint/2010/main" val="361857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381000" y="244461"/>
            <a:ext cx="7310699" cy="1944144"/>
          </a:xfrm>
        </p:spPr>
        <p:txBody>
          <a:bodyPr/>
          <a:lstStyle/>
          <a:p>
            <a:pPr>
              <a:buNone/>
            </a:pPr>
            <a:r>
              <a:rPr lang="en-US" sz="2000" dirty="0"/>
              <a:t>Steering</a:t>
            </a:r>
          </a:p>
          <a:p>
            <a:endParaRPr lang="en-US" dirty="0"/>
          </a:p>
          <a:p>
            <a:endParaRPr lang="en-US" dirty="0"/>
          </a:p>
          <a:p>
            <a:endParaRPr lang="en-US" dirty="0"/>
          </a:p>
          <a:p>
            <a:pPr>
              <a:buNone/>
            </a:pPr>
            <a:r>
              <a:rPr lang="en-US" sz="2000" dirty="0"/>
              <a:t>Vacancy Unavailability </a:t>
            </a:r>
          </a:p>
        </p:txBody>
      </p:sp>
      <p:sp>
        <p:nvSpPr>
          <p:cNvPr id="4" name="TextBox 3"/>
          <p:cNvSpPr txBox="1"/>
          <p:nvPr/>
        </p:nvSpPr>
        <p:spPr>
          <a:xfrm>
            <a:off x="381000" y="675987"/>
            <a:ext cx="8534400"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Example 1: A white prospective renter states or writes on a guest form that they are looking for a two bedroom 1 bath apartment. The leasing consultant takes them to see apartment 35. The same day, another prospective tenant, black, comes by and says that they are seeking to rent a two bedroom 1 bath apartment. The leasing consultant takes this prospective tenant to see apartment 108, which also happens to be a two bedroom 1 bath apartment. Is this a problem?</a:t>
            </a:r>
          </a:p>
        </p:txBody>
      </p:sp>
      <p:sp>
        <p:nvSpPr>
          <p:cNvPr id="5" name="TextBox 4"/>
          <p:cNvSpPr txBox="1"/>
          <p:nvPr/>
        </p:nvSpPr>
        <p:spPr>
          <a:xfrm>
            <a:off x="266700" y="1962495"/>
            <a:ext cx="8763000" cy="286232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Example 2: A prospective woman tenant comes to your complex on Tuesday searching for a two bedroom 1 bath apartment for her and her children. The leasing consultant tells the prospective tenant that two bedroom units were unavailable for the next couple of months. Days later, another prospective tenant (male) comes to your complex searching for a two bedroom 1 bath apartment in which he plans to live alone. The leasing consultant again looks through the paperwork, but she now sees that there will be a two bedroom available in three weeks. The leasing consultant realizes that she made a mistake earlier during the week when she told the first prospective tenant that there was no availability. Could this be a violation?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Example 3: An older black couple visits your complex and says they would like to rent a 2 bedroom apartment as they are moving in the area and want to spend more time with their grandchildren. The leasing consultant truthfully tells the couple that there is no vacancy, but will notify them where there is a vacancy. The next day, another prospective tenant comes to your complex searching for a two bedroom home. She is a white single mother and appears to be pregnant. Earlier the same day, one of the tenants in the building informed the leasing consultant that they plan to move out within a couple of weeks. The leasing consultant tells the woman that although a unit became available today, there is another prospective tenant interested in the home who she promised she would notify once something comes open. She states she first have to reach out to them to see if they are still interested. If they are not interested, and if they are not interested, she will reach back out to her. Could this be a violation?</a:t>
            </a:r>
          </a:p>
        </p:txBody>
      </p:sp>
    </p:spTree>
    <p:extLst>
      <p:ext uri="{BB962C8B-B14F-4D97-AF65-F5344CB8AC3E}">
        <p14:creationId xmlns:p14="http://schemas.microsoft.com/office/powerpoint/2010/main" val="1601679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rPr>
              <a:t>Marketing</a:t>
            </a:r>
          </a:p>
        </p:txBody>
      </p:sp>
      <p:sp>
        <p:nvSpPr>
          <p:cNvPr id="6" name="Text Placeholder 5"/>
          <p:cNvSpPr>
            <a:spLocks noGrp="1"/>
          </p:cNvSpPr>
          <p:nvPr>
            <p:ph type="body" idx="1"/>
          </p:nvPr>
        </p:nvSpPr>
        <p:spPr>
          <a:xfrm>
            <a:off x="533400" y="742950"/>
            <a:ext cx="8382000" cy="3241800"/>
          </a:xfrm>
        </p:spPr>
        <p:txBody>
          <a:bodyPr/>
          <a:lstStyle/>
          <a:p>
            <a:r>
              <a:rPr lang="en-US" dirty="0"/>
              <a:t>Advertising and marketing refers to how a housing provider sells the property to the public.</a:t>
            </a:r>
          </a:p>
          <a:p>
            <a:endParaRPr lang="en-US" dirty="0"/>
          </a:p>
          <a:p>
            <a:r>
              <a:rPr lang="en-US" dirty="0"/>
              <a:t>Marketing can be verbal statements, written information, or electronic information. With marketing and advertising, a bias might be shown against a person due to their protected category.</a:t>
            </a:r>
          </a:p>
        </p:txBody>
      </p:sp>
    </p:spTree>
    <p:extLst>
      <p:ext uri="{BB962C8B-B14F-4D97-AF65-F5344CB8AC3E}">
        <p14:creationId xmlns:p14="http://schemas.microsoft.com/office/powerpoint/2010/main" val="198698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p:nvPr/>
        </p:nvSpPr>
        <p:spPr>
          <a:xfrm>
            <a:off x="824550" y="1013300"/>
            <a:ext cx="7381800" cy="3660300"/>
          </a:xfrm>
          <a:prstGeom prst="rect">
            <a:avLst/>
          </a:prstGeom>
          <a:noFill/>
          <a:ln>
            <a:noFill/>
          </a:ln>
        </p:spPr>
        <p:txBody>
          <a:bodyPr lIns="91425" tIns="91425" rIns="91425" bIns="91425" anchor="ctr" anchorCtr="0">
            <a:noAutofit/>
          </a:bodyPr>
          <a:lstStyle/>
          <a:p>
            <a:pPr marL="457200" lvl="0" indent="0" algn="ctr" rtl="0">
              <a:lnSpc>
                <a:spcPct val="90000"/>
              </a:lnSpc>
              <a:spcBef>
                <a:spcPts val="0"/>
              </a:spcBef>
              <a:spcAft>
                <a:spcPts val="1600"/>
              </a:spcAft>
              <a:buClr>
                <a:srgbClr val="607D8B"/>
              </a:buClr>
              <a:buSzPct val="25000"/>
              <a:buFont typeface="Arial"/>
              <a:buNone/>
            </a:pPr>
            <a:r>
              <a:rPr lang="en" sz="2400">
                <a:solidFill>
                  <a:srgbClr val="6B7C72"/>
                </a:solidFill>
                <a:latin typeface="Cambria"/>
                <a:ea typeface="Cambria"/>
                <a:cs typeface="Cambria"/>
                <a:sym typeface="Cambria"/>
              </a:rPr>
              <a:t>The work that provided the basis for this publication was supported by funding under a grant with the U.S. Department of Housing and Urban Development.  The substance and findings of the work are dedicated to the public.  The author and publisher are solely responsible for the accuracy of the statements and interpretations contained in this publication.  Such interpretations do not necessarily reflect the views of the Federal Government.</a:t>
            </a:r>
          </a:p>
          <a:p>
            <a:pPr lvl="0">
              <a:spcBef>
                <a:spcPts val="0"/>
              </a:spcBef>
              <a:buNone/>
            </a:pPr>
            <a:endParaRPr sz="2000"/>
          </a:p>
        </p:txBody>
      </p:sp>
      <p:sp>
        <p:nvSpPr>
          <p:cNvPr id="54" name="Shape 54"/>
          <p:cNvSpPr txBox="1"/>
          <p:nvPr/>
        </p:nvSpPr>
        <p:spPr>
          <a:xfrm>
            <a:off x="3478200" y="74700"/>
            <a:ext cx="2187600" cy="341400"/>
          </a:xfrm>
          <a:prstGeom prst="rect">
            <a:avLst/>
          </a:prstGeom>
          <a:noFill/>
          <a:ln>
            <a:noFill/>
          </a:ln>
        </p:spPr>
        <p:txBody>
          <a:bodyPr lIns="91425" tIns="91425" rIns="91425" bIns="91425" anchor="t" anchorCtr="0">
            <a:noAutofit/>
          </a:bodyPr>
          <a:lstStyle/>
          <a:p>
            <a:pPr lvl="0" algn="ctr">
              <a:spcBef>
                <a:spcPts val="0"/>
              </a:spcBef>
              <a:buNone/>
            </a:pPr>
            <a:endParaRPr lang="en" sz="2400" b="1" dirty="0">
              <a:solidFill>
                <a:srgbClr val="6B7C72"/>
              </a:solidFill>
              <a:latin typeface="Cambria"/>
              <a:ea typeface="Cambria"/>
              <a:cs typeface="Cambria"/>
              <a:sym typeface="Cambr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381000" y="458464"/>
            <a:ext cx="8001000" cy="4295274"/>
          </a:xfrm>
          <a:prstGeom prst="rect">
            <a:avLst/>
          </a:prstGeom>
        </p:spPr>
      </p:pic>
    </p:spTree>
    <p:extLst>
      <p:ext uri="{BB962C8B-B14F-4D97-AF65-F5344CB8AC3E}">
        <p14:creationId xmlns:p14="http://schemas.microsoft.com/office/powerpoint/2010/main" val="303802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304800" y="361950"/>
            <a:ext cx="8610600" cy="4415385"/>
          </a:xfrm>
          <a:prstGeom prst="rect">
            <a:avLst/>
          </a:prstGeom>
        </p:spPr>
      </p:pic>
    </p:spTree>
    <p:extLst>
      <p:ext uri="{BB962C8B-B14F-4D97-AF65-F5344CB8AC3E}">
        <p14:creationId xmlns:p14="http://schemas.microsoft.com/office/powerpoint/2010/main" val="296586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1"/>
                </a:solidFill>
              </a:rPr>
              <a:t>Advertising</a:t>
            </a:r>
            <a:endParaRPr lang="en-US" sz="32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90550"/>
            <a:ext cx="8001000" cy="4198971"/>
          </a:xfrm>
          <a:prstGeom prst="rect">
            <a:avLst/>
          </a:prstGeom>
        </p:spPr>
      </p:pic>
    </p:spTree>
    <p:extLst>
      <p:ext uri="{BB962C8B-B14F-4D97-AF65-F5344CB8AC3E}">
        <p14:creationId xmlns:p14="http://schemas.microsoft.com/office/powerpoint/2010/main" val="233068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2" b="7571"/>
          <a:stretch/>
        </p:blipFill>
        <p:spPr>
          <a:xfrm>
            <a:off x="609600" y="429889"/>
            <a:ext cx="7924800" cy="4199261"/>
          </a:xfrm>
          <a:prstGeom prst="rect">
            <a:avLst/>
          </a:prstGeom>
        </p:spPr>
      </p:pic>
    </p:spTree>
    <p:extLst>
      <p:ext uri="{BB962C8B-B14F-4D97-AF65-F5344CB8AC3E}">
        <p14:creationId xmlns:p14="http://schemas.microsoft.com/office/powerpoint/2010/main" val="127658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699" y="438150"/>
            <a:ext cx="4724400" cy="733799"/>
          </a:xfrm>
        </p:spPr>
        <p:txBody>
          <a:bodyPr/>
          <a:lstStyle/>
          <a:p>
            <a:r>
              <a:rPr lang="en-US" sz="2400" dirty="0">
                <a:latin typeface="Georgia" panose="02040502050405020303" pitchFamily="18" charset="0"/>
                <a:ea typeface="Arial Unicode MS"/>
                <a:cs typeface="Arial Unicode MS"/>
              </a:rPr>
              <a:t>Refuse to Rent or Negotiate</a:t>
            </a:r>
            <a:endParaRPr lang="en-US" sz="2400" dirty="0">
              <a:latin typeface="Georgia" panose="02040502050405020303" pitchFamily="18" charset="0"/>
            </a:endParaRPr>
          </a:p>
        </p:txBody>
      </p:sp>
      <p:sp>
        <p:nvSpPr>
          <p:cNvPr id="3" name="Rectangle 2"/>
          <p:cNvSpPr/>
          <p:nvPr/>
        </p:nvSpPr>
        <p:spPr>
          <a:xfrm>
            <a:off x="990600" y="1047750"/>
            <a:ext cx="7086599" cy="3582519"/>
          </a:xfrm>
          <a:prstGeom prst="rect">
            <a:avLst/>
          </a:prstGeom>
        </p:spPr>
        <p:txBody>
          <a:bodyPr wrap="square">
            <a:spAutoFit/>
          </a:bodyPr>
          <a:lstStyle/>
          <a:p>
            <a:pPr lvl="0">
              <a:lnSpc>
                <a:spcPct val="90000"/>
              </a:lnSpc>
            </a:pPr>
            <a:r>
              <a:rPr lang="en-US" sz="1800" dirty="0">
                <a:latin typeface="Cambria" panose="02040503050406030204" pitchFamily="18" charset="0"/>
              </a:rPr>
              <a:t>Failing to accept or consider a </a:t>
            </a:r>
            <a:r>
              <a:rPr lang="en-US" sz="1800" u="sng" dirty="0" err="1">
                <a:latin typeface="Cambria" panose="02040503050406030204" pitchFamily="18" charset="0"/>
              </a:rPr>
              <a:t>bonafide</a:t>
            </a:r>
            <a:r>
              <a:rPr lang="en-US" sz="1800" dirty="0">
                <a:latin typeface="Cambria" panose="02040503050406030204" pitchFamily="18" charset="0"/>
              </a:rPr>
              <a:t> offer;</a:t>
            </a:r>
          </a:p>
          <a:p>
            <a:pPr lvl="0">
              <a:lnSpc>
                <a:spcPct val="90000"/>
              </a:lnSpc>
            </a:pPr>
            <a:endParaRPr lang="en-US" sz="1800" dirty="0">
              <a:latin typeface="Cambria" panose="02040503050406030204" pitchFamily="18" charset="0"/>
            </a:endParaRPr>
          </a:p>
          <a:p>
            <a:pPr lvl="0">
              <a:lnSpc>
                <a:spcPct val="90000"/>
              </a:lnSpc>
            </a:pPr>
            <a:r>
              <a:rPr lang="en-US" sz="1800" dirty="0">
                <a:latin typeface="Cambria" panose="02040503050406030204" pitchFamily="18" charset="0"/>
              </a:rPr>
              <a:t>Refusing to sell or rent or negotiate for sale or rental;</a:t>
            </a:r>
            <a:endParaRPr lang="en-US" sz="1800" dirty="0">
              <a:solidFill>
                <a:srgbClr val="14A1F8"/>
              </a:solidFill>
              <a:latin typeface="Cambria" panose="02040503050406030204" pitchFamily="18" charset="0"/>
            </a:endParaRPr>
          </a:p>
          <a:p>
            <a:pPr lvl="0">
              <a:lnSpc>
                <a:spcPct val="90000"/>
              </a:lnSpc>
            </a:pPr>
            <a:endParaRPr lang="en-US" sz="1800" dirty="0">
              <a:solidFill>
                <a:srgbClr val="14A1F8"/>
              </a:solidFill>
              <a:latin typeface="Cambria" panose="02040503050406030204" pitchFamily="18" charset="0"/>
            </a:endParaRPr>
          </a:p>
          <a:p>
            <a:pPr lvl="0">
              <a:lnSpc>
                <a:spcPct val="90000"/>
              </a:lnSpc>
            </a:pPr>
            <a:r>
              <a:rPr lang="en-US" sz="1800" dirty="0">
                <a:latin typeface="Cambria" panose="02040503050406030204" pitchFamily="18" charset="0"/>
              </a:rPr>
              <a:t>Using different qualifications criteria or applications, standards, procedures; and</a:t>
            </a:r>
          </a:p>
          <a:p>
            <a:pPr lvl="0">
              <a:lnSpc>
                <a:spcPct val="90000"/>
              </a:lnSpc>
            </a:pPr>
            <a:endParaRPr lang="en-US" sz="1800" dirty="0">
              <a:latin typeface="Cambria" panose="02040503050406030204" pitchFamily="18" charset="0"/>
            </a:endParaRPr>
          </a:p>
          <a:p>
            <a:pPr lvl="0">
              <a:lnSpc>
                <a:spcPct val="90000"/>
              </a:lnSpc>
            </a:pPr>
            <a:r>
              <a:rPr lang="en-US" sz="1800" dirty="0">
                <a:latin typeface="Cambria" panose="02040503050406030204" pitchFamily="18" charset="0"/>
              </a:rPr>
              <a:t>Evicting tenants because of race, etc...or because of the race of tenant’s guest. </a:t>
            </a:r>
          </a:p>
          <a:p>
            <a:pPr lvl="0">
              <a:lnSpc>
                <a:spcPct val="90000"/>
              </a:lnSpc>
            </a:pPr>
            <a:endParaRPr lang="en-US" sz="1800" dirty="0">
              <a:latin typeface="Cambria" panose="02040503050406030204" pitchFamily="18" charset="0"/>
            </a:endParaRPr>
          </a:p>
          <a:p>
            <a:pPr lvl="0">
              <a:lnSpc>
                <a:spcPct val="90000"/>
              </a:lnSpc>
            </a:pPr>
            <a:r>
              <a:rPr lang="en-US" sz="1800" dirty="0">
                <a:latin typeface="Cambria" panose="02040503050406030204" pitchFamily="18" charset="0"/>
              </a:rPr>
              <a:t>Negotiating rent prices</a:t>
            </a:r>
          </a:p>
          <a:p>
            <a:pPr lvl="0">
              <a:lnSpc>
                <a:spcPct val="90000"/>
              </a:lnSpc>
            </a:pPr>
            <a:endParaRPr lang="en-US" sz="1800" dirty="0">
              <a:latin typeface="Cambria" panose="02040503050406030204" pitchFamily="18" charset="0"/>
            </a:endParaRPr>
          </a:p>
          <a:p>
            <a:pPr lvl="0">
              <a:lnSpc>
                <a:spcPct val="90000"/>
              </a:lnSpc>
            </a:pPr>
            <a:endParaRPr lang="en-US" sz="1800" dirty="0">
              <a:latin typeface="Cambria" panose="02040503050406030204" pitchFamily="18" charset="0"/>
            </a:endParaRPr>
          </a:p>
          <a:p>
            <a:pPr lvl="0">
              <a:lnSpc>
                <a:spcPct val="90000"/>
              </a:lnSpc>
            </a:pPr>
            <a:endParaRPr lang="en-US" sz="1800" dirty="0">
              <a:latin typeface="Cambria" panose="02040503050406030204" pitchFamily="18" charset="0"/>
            </a:endParaRPr>
          </a:p>
        </p:txBody>
      </p:sp>
    </p:spTree>
    <p:extLst>
      <p:ext uri="{BB962C8B-B14F-4D97-AF65-F5344CB8AC3E}">
        <p14:creationId xmlns:p14="http://schemas.microsoft.com/office/powerpoint/2010/main" val="356099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666750"/>
            <a:ext cx="5257800" cy="609600"/>
          </a:xfrm>
        </p:spPr>
        <p:txBody>
          <a:bodyPr/>
          <a:lstStyle/>
          <a:p>
            <a:r>
              <a:rPr lang="en-US" sz="2200" cap="all" dirty="0">
                <a:latin typeface="Georgia" panose="02040502050405020303" pitchFamily="18" charset="0"/>
              </a:rPr>
              <a:t>Untruthful Information</a:t>
            </a:r>
          </a:p>
        </p:txBody>
      </p:sp>
      <p:sp>
        <p:nvSpPr>
          <p:cNvPr id="4" name="Text Placeholder 3"/>
          <p:cNvSpPr>
            <a:spLocks noGrp="1"/>
          </p:cNvSpPr>
          <p:nvPr>
            <p:ph type="body" idx="1"/>
          </p:nvPr>
        </p:nvSpPr>
        <p:spPr>
          <a:xfrm>
            <a:off x="914400" y="1047750"/>
            <a:ext cx="7310699" cy="3241800"/>
          </a:xfrm>
        </p:spPr>
        <p:txBody>
          <a:bodyPr/>
          <a:lstStyle/>
          <a:p>
            <a:pPr marL="342900" lvl="0" indent="-228600">
              <a:lnSpc>
                <a:spcPct val="80000"/>
              </a:lnSpc>
              <a:spcBef>
                <a:spcPts val="700"/>
              </a:spcBef>
              <a:buClr>
                <a:srgbClr val="93A299"/>
              </a:buClr>
              <a:buSzPct val="100000"/>
              <a:buFont typeface="Arial" pitchFamily="34"/>
              <a:buChar char="•"/>
            </a:pPr>
            <a:endParaRPr lang="en-US" sz="1600" kern="1200" dirty="0">
              <a:solidFill>
                <a:srgbClr val="564B3C"/>
              </a:solidFill>
              <a:latin typeface="Century Gothic"/>
            </a:endParaRPr>
          </a:p>
          <a:p>
            <a:pPr marL="342900" lvl="0" indent="-228600">
              <a:lnSpc>
                <a:spcPct val="80000"/>
              </a:lnSpc>
              <a:spcBef>
                <a:spcPts val="700"/>
              </a:spcBef>
              <a:buClr>
                <a:srgbClr val="93A299"/>
              </a:buClr>
              <a:buSzPct val="100000"/>
              <a:buFont typeface="Arial" pitchFamily="34"/>
              <a:buChar char="•"/>
            </a:pPr>
            <a:r>
              <a:rPr lang="en-US" sz="2000" kern="1200" dirty="0">
                <a:solidFill>
                  <a:srgbClr val="564B3C"/>
                </a:solidFill>
                <a:latin typeface="Cambria" panose="02040503050406030204" pitchFamily="18" charset="0"/>
              </a:rPr>
              <a:t>Indicating through </a:t>
            </a:r>
            <a:r>
              <a:rPr lang="en-US" sz="2000" u="sng" kern="1200" dirty="0">
                <a:solidFill>
                  <a:srgbClr val="564B3C"/>
                </a:solidFill>
                <a:latin typeface="Cambria" panose="02040503050406030204" pitchFamily="18" charset="0"/>
              </a:rPr>
              <a:t>words or conduct</a:t>
            </a:r>
            <a:r>
              <a:rPr lang="en-US" sz="2000" kern="1200" dirty="0">
                <a:solidFill>
                  <a:srgbClr val="564B3C"/>
                </a:solidFill>
                <a:latin typeface="Cambria" panose="02040503050406030204" pitchFamily="18" charset="0"/>
              </a:rPr>
              <a:t> that a unit which is available for inspection, sale or rental has been sold or rented because of any of the protected classes.</a:t>
            </a:r>
          </a:p>
          <a:p>
            <a:pPr marL="411480" lvl="1">
              <a:lnSpc>
                <a:spcPct val="80000"/>
              </a:lnSpc>
              <a:spcBef>
                <a:spcPts val="600"/>
              </a:spcBef>
              <a:buClr>
                <a:srgbClr val="CF543F"/>
              </a:buClr>
              <a:buSzPct val="100000"/>
              <a:buNone/>
            </a:pPr>
            <a:endParaRPr lang="en-US" sz="2000" kern="1200" dirty="0">
              <a:solidFill>
                <a:srgbClr val="564B3C"/>
              </a:solidFill>
              <a:latin typeface="Cambria" panose="02040503050406030204" pitchFamily="18" charset="0"/>
            </a:endParaRPr>
          </a:p>
          <a:p>
            <a:pPr marL="342900" lvl="0" indent="-228600">
              <a:lnSpc>
                <a:spcPct val="80000"/>
              </a:lnSpc>
              <a:spcBef>
                <a:spcPts val="700"/>
              </a:spcBef>
              <a:buClr>
                <a:srgbClr val="93A299"/>
              </a:buClr>
              <a:buSzPct val="100000"/>
              <a:buFont typeface="Arial" pitchFamily="34"/>
              <a:buChar char="•"/>
            </a:pPr>
            <a:r>
              <a:rPr lang="en-US" sz="2000" kern="1200" dirty="0">
                <a:solidFill>
                  <a:srgbClr val="564B3C"/>
                </a:solidFill>
                <a:latin typeface="Cambria" panose="02040503050406030204" pitchFamily="18" charset="0"/>
              </a:rPr>
              <a:t>Limiting information by word or conduct regarding suitably priced dwellings available for inspection. </a:t>
            </a:r>
          </a:p>
          <a:p>
            <a:pPr marL="114300" lvl="0">
              <a:lnSpc>
                <a:spcPct val="80000"/>
              </a:lnSpc>
              <a:spcBef>
                <a:spcPts val="700"/>
              </a:spcBef>
              <a:buClr>
                <a:srgbClr val="93A299"/>
              </a:buClr>
              <a:buSzPct val="100000"/>
              <a:buNone/>
            </a:pPr>
            <a:endParaRPr lang="en-US" sz="2000" kern="1200" dirty="0">
              <a:solidFill>
                <a:srgbClr val="564B3C"/>
              </a:solidFill>
              <a:latin typeface="Cambria" panose="02040503050406030204" pitchFamily="18" charset="0"/>
            </a:endParaRPr>
          </a:p>
          <a:p>
            <a:pPr marL="342900" lvl="0" indent="-228600">
              <a:lnSpc>
                <a:spcPct val="80000"/>
              </a:lnSpc>
              <a:spcBef>
                <a:spcPts val="700"/>
              </a:spcBef>
              <a:buClr>
                <a:srgbClr val="93A299"/>
              </a:buClr>
              <a:buSzPct val="100000"/>
              <a:buFont typeface="Arial" pitchFamily="34"/>
              <a:buChar char="•"/>
            </a:pPr>
            <a:r>
              <a:rPr lang="en-US" sz="2000" kern="1200" dirty="0">
                <a:solidFill>
                  <a:srgbClr val="564B3C"/>
                </a:solidFill>
                <a:latin typeface="Cambria" panose="02040503050406030204" pitchFamily="18" charset="0"/>
              </a:rPr>
              <a:t>Manager only quotes highest priced apartments as available.</a:t>
            </a:r>
          </a:p>
          <a:p>
            <a:pPr marL="342900" lvl="0" indent="-228600">
              <a:lnSpc>
                <a:spcPct val="80000"/>
              </a:lnSpc>
              <a:spcBef>
                <a:spcPts val="700"/>
              </a:spcBef>
              <a:buClr>
                <a:srgbClr val="93A299"/>
              </a:buClr>
              <a:buSzPct val="100000"/>
              <a:buFont typeface="Arial" pitchFamily="34"/>
              <a:buChar char="•"/>
            </a:pPr>
            <a:endParaRPr lang="en-US" sz="2000" kern="1200" dirty="0">
              <a:solidFill>
                <a:srgbClr val="564B3C"/>
              </a:solidFill>
              <a:latin typeface="Cambria" panose="02040503050406030204" pitchFamily="18" charset="0"/>
            </a:endParaRPr>
          </a:p>
          <a:p>
            <a:pPr marL="114300" lvl="0">
              <a:lnSpc>
                <a:spcPct val="80000"/>
              </a:lnSpc>
              <a:spcBef>
                <a:spcPts val="700"/>
              </a:spcBef>
              <a:buClr>
                <a:srgbClr val="93A299"/>
              </a:buClr>
              <a:buSzPct val="100000"/>
              <a:buNone/>
            </a:pPr>
            <a:endParaRPr lang="en-US" sz="2000" kern="1200" dirty="0">
              <a:solidFill>
                <a:srgbClr val="564B3C"/>
              </a:solidFill>
              <a:latin typeface="Cambria" panose="02040503050406030204" pitchFamily="18" charset="0"/>
            </a:endParaRPr>
          </a:p>
        </p:txBody>
      </p:sp>
    </p:spTree>
    <p:extLst>
      <p:ext uri="{BB962C8B-B14F-4D97-AF65-F5344CB8AC3E}">
        <p14:creationId xmlns:p14="http://schemas.microsoft.com/office/powerpoint/2010/main" val="770657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p:nvPr/>
        </p:nvSpPr>
        <p:spPr>
          <a:xfrm>
            <a:off x="844150" y="779000"/>
            <a:ext cx="7538700" cy="1077900"/>
          </a:xfrm>
          <a:prstGeom prst="rect">
            <a:avLst/>
          </a:prstGeom>
          <a:noFill/>
          <a:ln>
            <a:noFill/>
          </a:ln>
        </p:spPr>
        <p:txBody>
          <a:bodyPr lIns="91425" tIns="91425" rIns="91425" bIns="91425" anchor="ctr" anchorCtr="0">
            <a:noAutofit/>
          </a:bodyPr>
          <a:lstStyle/>
          <a:p>
            <a:pPr marL="54864" lvl="0" indent="-4064" algn="ctr" rtl="0">
              <a:spcBef>
                <a:spcPts val="0"/>
              </a:spcBef>
              <a:buClr>
                <a:srgbClr val="6B7C72"/>
              </a:buClr>
              <a:buSzPct val="25000"/>
              <a:buFont typeface="Book Antiqua"/>
              <a:buNone/>
            </a:pPr>
            <a:r>
              <a:rPr lang="en" sz="3600" b="1">
                <a:solidFill>
                  <a:srgbClr val="6B7C72"/>
                </a:solidFill>
                <a:latin typeface="Georgia"/>
                <a:ea typeface="Georgia"/>
                <a:cs typeface="Georgia"/>
                <a:sym typeface="Georgia"/>
              </a:rPr>
              <a:t>HARASSMENT IN HOUSING IS ILLEGAL</a:t>
            </a:r>
          </a:p>
        </p:txBody>
      </p:sp>
      <p:sp>
        <p:nvSpPr>
          <p:cNvPr id="132" name="Shape 132"/>
          <p:cNvSpPr txBox="1"/>
          <p:nvPr/>
        </p:nvSpPr>
        <p:spPr>
          <a:xfrm>
            <a:off x="533400" y="2647950"/>
            <a:ext cx="8001000" cy="1931700"/>
          </a:xfrm>
          <a:prstGeom prst="rect">
            <a:avLst/>
          </a:prstGeom>
          <a:noFill/>
          <a:ln>
            <a:noFill/>
          </a:ln>
        </p:spPr>
        <p:txBody>
          <a:bodyPr lIns="91425" tIns="91425" rIns="91425" bIns="91425" anchor="b" anchorCtr="0">
            <a:noAutofit/>
          </a:bodyPr>
          <a:lstStyle/>
          <a:p>
            <a:pPr marL="690562" lvl="0" indent="-4762" rtl="0">
              <a:lnSpc>
                <a:spcPct val="115000"/>
              </a:lnSpc>
              <a:spcBef>
                <a:spcPts val="0"/>
              </a:spcBef>
              <a:buClr>
                <a:srgbClr val="607D8B"/>
              </a:buClr>
              <a:buFont typeface="Arial"/>
              <a:buNone/>
            </a:pPr>
            <a:endParaRPr sz="1800" dirty="0"/>
          </a:p>
          <a:p>
            <a:pPr marL="919162" lvl="0" indent="-220662" rtl="0">
              <a:lnSpc>
                <a:spcPct val="115000"/>
              </a:lnSpc>
              <a:spcBef>
                <a:spcPts val="520"/>
              </a:spcBef>
              <a:buClr>
                <a:srgbClr val="6B7C72"/>
              </a:buClr>
              <a:buSzPct val="100000"/>
              <a:buFont typeface="Cambria"/>
              <a:buChar char="•"/>
            </a:pPr>
            <a:r>
              <a:rPr lang="en" sz="1800" dirty="0">
                <a:solidFill>
                  <a:srgbClr val="6B7C72"/>
                </a:solidFill>
                <a:latin typeface="Cambria"/>
                <a:ea typeface="Cambria"/>
                <a:cs typeface="Cambria"/>
                <a:sym typeface="Cambria"/>
              </a:rPr>
              <a:t>Sexual harassment</a:t>
            </a:r>
          </a:p>
          <a:p>
            <a:pPr marL="919162" lvl="0" indent="-220662" rtl="0">
              <a:lnSpc>
                <a:spcPct val="115000"/>
              </a:lnSpc>
              <a:spcBef>
                <a:spcPts val="520"/>
              </a:spcBef>
              <a:buClr>
                <a:srgbClr val="6B7C72"/>
              </a:buClr>
              <a:buSzPct val="100000"/>
              <a:buFont typeface="Cambria"/>
              <a:buChar char="•"/>
            </a:pPr>
            <a:r>
              <a:rPr lang="en" sz="1800" dirty="0">
                <a:solidFill>
                  <a:srgbClr val="6B7C72"/>
                </a:solidFill>
                <a:latin typeface="Cambria"/>
                <a:ea typeface="Cambria"/>
                <a:cs typeface="Cambria"/>
                <a:sym typeface="Cambria"/>
              </a:rPr>
              <a:t>Racial harassment</a:t>
            </a:r>
          </a:p>
          <a:p>
            <a:pPr marL="919162" lvl="0" indent="-220662" rtl="0">
              <a:lnSpc>
                <a:spcPct val="115000"/>
              </a:lnSpc>
              <a:spcBef>
                <a:spcPts val="520"/>
              </a:spcBef>
              <a:buClr>
                <a:srgbClr val="6B7C72"/>
              </a:buClr>
              <a:buSzPct val="100000"/>
              <a:buFont typeface="Cambria"/>
              <a:buChar char="•"/>
            </a:pPr>
            <a:r>
              <a:rPr lang="en" sz="1800" dirty="0">
                <a:solidFill>
                  <a:srgbClr val="6B7C72"/>
                </a:solidFill>
                <a:latin typeface="Cambria"/>
                <a:ea typeface="Cambria"/>
                <a:cs typeface="Cambria"/>
                <a:sym typeface="Cambria"/>
              </a:rPr>
              <a:t>Hostile harassment</a:t>
            </a:r>
          </a:p>
          <a:p>
            <a:pPr marL="919162" lvl="0" indent="-220662" rtl="0">
              <a:lnSpc>
                <a:spcPct val="115000"/>
              </a:lnSpc>
              <a:spcBef>
                <a:spcPts val="520"/>
              </a:spcBef>
              <a:spcAft>
                <a:spcPts val="1600"/>
              </a:spcAft>
              <a:buClr>
                <a:srgbClr val="6B7C72"/>
              </a:buClr>
              <a:buSzPct val="100000"/>
              <a:buFont typeface="Cambria"/>
              <a:buChar char="•"/>
            </a:pPr>
            <a:r>
              <a:rPr lang="en" sz="1800" dirty="0">
                <a:solidFill>
                  <a:srgbClr val="6B7C72"/>
                </a:solidFill>
                <a:latin typeface="Cambria"/>
                <a:ea typeface="Cambria"/>
                <a:cs typeface="Cambria"/>
                <a:sym typeface="Cambria"/>
              </a:rPr>
              <a:t>Coercion, intimidation, and retaliation</a:t>
            </a:r>
          </a:p>
          <a:p>
            <a:pPr marL="698500" lvl="0" rtl="0">
              <a:lnSpc>
                <a:spcPct val="115000"/>
              </a:lnSpc>
              <a:spcBef>
                <a:spcPts val="520"/>
              </a:spcBef>
              <a:spcAft>
                <a:spcPts val="1600"/>
              </a:spcAft>
              <a:buClr>
                <a:srgbClr val="6B7C72"/>
              </a:buClr>
              <a:buSzPct val="100000"/>
            </a:pPr>
            <a:r>
              <a:rPr lang="en" sz="1800" dirty="0">
                <a:solidFill>
                  <a:srgbClr val="6B7C72"/>
                </a:solidFill>
                <a:latin typeface="Cambria"/>
                <a:ea typeface="Cambria"/>
                <a:cs typeface="Cambria"/>
                <a:sym typeface="Cambria"/>
              </a:rPr>
              <a:t>This includes harrassment by employees of housing provider and even other residents or neighbors</a:t>
            </a:r>
          </a:p>
        </p:txBody>
      </p:sp>
      <p:sp>
        <p:nvSpPr>
          <p:cNvPr id="133" name="Shape 133"/>
          <p:cNvSpPr txBox="1"/>
          <p:nvPr/>
        </p:nvSpPr>
        <p:spPr>
          <a:xfrm>
            <a:off x="76200" y="1606225"/>
            <a:ext cx="2971800" cy="586800"/>
          </a:xfrm>
          <a:prstGeom prst="rect">
            <a:avLst/>
          </a:prstGeom>
          <a:noFill/>
          <a:ln>
            <a:noFill/>
          </a:ln>
        </p:spPr>
        <p:txBody>
          <a:bodyPr lIns="91425" tIns="91425" rIns="91425" bIns="91425" anchor="t" anchorCtr="0">
            <a:noAutofit/>
          </a:bodyPr>
          <a:lstStyle/>
          <a:p>
            <a:pPr marL="690562" lvl="0" indent="-74612" rtl="0">
              <a:lnSpc>
                <a:spcPct val="115000"/>
              </a:lnSpc>
              <a:spcBef>
                <a:spcPts val="0"/>
              </a:spcBef>
              <a:buClr>
                <a:schemeClr val="dk1"/>
              </a:buClr>
              <a:buSzPct val="45833"/>
              <a:buFont typeface="Arial"/>
              <a:buNone/>
            </a:pPr>
            <a:r>
              <a:rPr lang="en" sz="2000" dirty="0">
                <a:solidFill>
                  <a:srgbClr val="6B7C72"/>
                </a:solidFill>
                <a:latin typeface="Cambria"/>
                <a:ea typeface="Cambria"/>
                <a:cs typeface="Cambria"/>
                <a:sym typeface="Cambria"/>
              </a:rPr>
              <a:t>This includes:</a:t>
            </a:r>
          </a:p>
        </p:txBody>
      </p:sp>
      <p:sp>
        <p:nvSpPr>
          <p:cNvPr id="134" name="Shape 134"/>
          <p:cNvSpPr txBox="1"/>
          <p:nvPr/>
        </p:nvSpPr>
        <p:spPr>
          <a:xfrm>
            <a:off x="4129750" y="416175"/>
            <a:ext cx="928500" cy="3201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latin typeface="Cambria"/>
              <a:ea typeface="Cambria"/>
              <a:cs typeface="Cambria"/>
              <a:sym typeface="Cambr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buNone/>
            </a:pPr>
            <a:r>
              <a:rPr lang="en-US" dirty="0"/>
              <a:t>Violence Against Women Act (VAWA)</a:t>
            </a:r>
          </a:p>
        </p:txBody>
      </p:sp>
    </p:spTree>
    <p:extLst>
      <p:ext uri="{BB962C8B-B14F-4D97-AF65-F5344CB8AC3E}">
        <p14:creationId xmlns:p14="http://schemas.microsoft.com/office/powerpoint/2010/main" val="3083353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chemeClr val="tx1"/>
                </a:solidFill>
              </a:rPr>
              <a:t>VAWA</a:t>
            </a:r>
          </a:p>
        </p:txBody>
      </p:sp>
      <p:sp>
        <p:nvSpPr>
          <p:cNvPr id="4" name="Text Placeholder 3"/>
          <p:cNvSpPr>
            <a:spLocks noGrp="1"/>
          </p:cNvSpPr>
          <p:nvPr>
            <p:ph type="body" idx="1"/>
          </p:nvPr>
        </p:nvSpPr>
        <p:spPr>
          <a:xfrm>
            <a:off x="307452" y="458464"/>
            <a:ext cx="8529095" cy="3241800"/>
          </a:xfrm>
        </p:spPr>
        <p:txBody>
          <a:bodyPr/>
          <a:lstStyle/>
          <a:p>
            <a:r>
              <a:rPr lang="en-US" sz="2000" dirty="0">
                <a:latin typeface="Cambria" panose="02040503050406030204" pitchFamily="18" charset="0"/>
                <a:ea typeface="Cambria" panose="02040503050406030204" pitchFamily="18" charset="0"/>
              </a:rPr>
              <a:t> A federal law that, in part, provides housing protections for </a:t>
            </a:r>
            <a:r>
              <a:rPr lang="en-US" sz="2000" b="1" u="sng" dirty="0">
                <a:solidFill>
                  <a:srgbClr val="FF0000"/>
                </a:solidFill>
                <a:latin typeface="Cambria" panose="02040503050406030204" pitchFamily="18" charset="0"/>
                <a:ea typeface="Cambria" panose="02040503050406030204" pitchFamily="18" charset="0"/>
              </a:rPr>
              <a:t>people</a:t>
            </a:r>
            <a:r>
              <a:rPr lang="en-US" sz="2000" dirty="0">
                <a:latin typeface="Cambria" panose="02040503050406030204" pitchFamily="18" charset="0"/>
                <a:ea typeface="Cambria" panose="02040503050406030204" pitchFamily="18" charset="0"/>
              </a:rPr>
              <a:t> applying for or living in units subsidized by the federal government and who have experienced domestic violence, dating violence, sexual assault, or stalking, to help keep them safe and reduce their likelihood of experiencing homelessness.</a:t>
            </a: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The survivor does NOT have to be married to, related to, or living with the perpetrator to be protected by VAWA. It does not matter how long ago the survivor experienced the violence. A survivor’s immigration status in itself does not impact a survivor’s right to VAWA’s housing protections.</a:t>
            </a:r>
          </a:p>
          <a:p>
            <a:pPr>
              <a:buNone/>
            </a:pPr>
            <a:endParaRPr lang="en-US" sz="2000" dirty="0">
              <a:latin typeface="Cambria" panose="02040503050406030204" pitchFamily="18" charset="0"/>
              <a:ea typeface="Cambria" panose="02040503050406030204" pitchFamily="18" charset="0"/>
            </a:endParaRPr>
          </a:p>
          <a:p>
            <a:r>
              <a:rPr lang="en-US" sz="2000" b="1" dirty="0">
                <a:latin typeface="Cambria" panose="02040503050406030204" pitchFamily="18" charset="0"/>
                <a:ea typeface="Cambria" panose="02040503050406030204" pitchFamily="18" charset="0"/>
              </a:rPr>
              <a:t>VAWA protects survivors, regardless of their sex, gender identity, or sexual orientation AND regardless of the sex, gender identity or sexual orientation of the person who caused harm.</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1182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90600" y="1276350"/>
            <a:ext cx="6553200" cy="2362200"/>
          </a:xfrm>
        </p:spPr>
        <p:txBody>
          <a:bodyPr/>
          <a:lstStyle/>
          <a:p>
            <a:pPr>
              <a:buNone/>
            </a:pPr>
            <a:r>
              <a:rPr lang="en-US" sz="2800" dirty="0"/>
              <a:t>FAIR HOUSING AND MAINTENANCE EMPLOYEES</a:t>
            </a:r>
          </a:p>
        </p:txBody>
      </p:sp>
    </p:spTree>
    <p:extLst>
      <p:ext uri="{BB962C8B-B14F-4D97-AF65-F5344CB8AC3E}">
        <p14:creationId xmlns:p14="http://schemas.microsoft.com/office/powerpoint/2010/main" val="173307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subTitle" idx="4294967295"/>
          </p:nvPr>
        </p:nvSpPr>
        <p:spPr>
          <a:xfrm>
            <a:off x="1323025" y="714979"/>
            <a:ext cx="6593700" cy="1066499"/>
          </a:xfrm>
          <a:prstGeom prst="rect">
            <a:avLst/>
          </a:prstGeom>
        </p:spPr>
        <p:txBody>
          <a:bodyPr lIns="91425" tIns="91425" rIns="91425" bIns="91425" anchor="ctr" anchorCtr="0">
            <a:noAutofit/>
          </a:bodyPr>
          <a:lstStyle/>
          <a:p>
            <a:pPr lvl="0" algn="ctr" rtl="0">
              <a:spcBef>
                <a:spcPts val="0"/>
              </a:spcBef>
              <a:buClr>
                <a:srgbClr val="6B7C72"/>
              </a:buClr>
              <a:buSzPct val="25000"/>
              <a:buFont typeface="Book Antiqua"/>
              <a:buNone/>
            </a:pPr>
            <a:r>
              <a:rPr lang="en" b="1">
                <a:solidFill>
                  <a:srgbClr val="6B7C72"/>
                </a:solidFill>
                <a:latin typeface="Georgia"/>
                <a:ea typeface="Georgia"/>
                <a:cs typeface="Georgia"/>
                <a:sym typeface="Georgia"/>
              </a:rPr>
              <a:t>WHAT YOU’LL LEARN TODAY</a:t>
            </a:r>
          </a:p>
        </p:txBody>
      </p:sp>
      <p:sp>
        <p:nvSpPr>
          <p:cNvPr id="60" name="Shape 60"/>
          <p:cNvSpPr txBox="1">
            <a:spLocks noGrp="1"/>
          </p:cNvSpPr>
          <p:nvPr>
            <p:ph type="body" idx="4294967295"/>
          </p:nvPr>
        </p:nvSpPr>
        <p:spPr>
          <a:xfrm>
            <a:off x="1637700" y="1256887"/>
            <a:ext cx="6818400" cy="2689500"/>
          </a:xfrm>
          <a:prstGeom prst="rect">
            <a:avLst/>
          </a:prstGeom>
        </p:spPr>
        <p:txBody>
          <a:bodyPr lIns="91425" tIns="91425" rIns="91425" bIns="91425" anchor="ctr" anchorCtr="0">
            <a:noAutofit/>
          </a:bodyPr>
          <a:lstStyle/>
          <a:p>
            <a:pPr marL="457200" lvl="0" indent="-393700" rtl="0">
              <a:spcBef>
                <a:spcPts val="0"/>
              </a:spcBef>
              <a:buClr>
                <a:srgbClr val="6B7C72"/>
              </a:buClr>
              <a:buSzPct val="100000"/>
              <a:buFont typeface="Cambria"/>
            </a:pPr>
            <a:r>
              <a:rPr lang="en" sz="2600" dirty="0">
                <a:solidFill>
                  <a:srgbClr val="6B7C72"/>
                </a:solidFill>
                <a:latin typeface="Cambria"/>
                <a:ea typeface="Cambria"/>
                <a:cs typeface="Cambria"/>
                <a:sym typeface="Cambria"/>
              </a:rPr>
              <a:t>History of the FHA</a:t>
            </a:r>
          </a:p>
          <a:p>
            <a:pPr marL="457200" lvl="0" indent="-393700" rtl="0">
              <a:spcBef>
                <a:spcPts val="0"/>
              </a:spcBef>
              <a:buClr>
                <a:srgbClr val="6B7C72"/>
              </a:buClr>
              <a:buSzPct val="100000"/>
              <a:buFont typeface="Cambria"/>
            </a:pPr>
            <a:r>
              <a:rPr lang="en" sz="2600" dirty="0">
                <a:solidFill>
                  <a:srgbClr val="6B7C72"/>
                </a:solidFill>
                <a:latin typeface="Cambria"/>
                <a:ea typeface="Cambria"/>
                <a:cs typeface="Cambria"/>
                <a:sym typeface="Cambria"/>
              </a:rPr>
              <a:t>What fair housing laws are</a:t>
            </a:r>
          </a:p>
          <a:p>
            <a:pPr marL="457200" lvl="0" indent="-393700" rtl="0">
              <a:spcBef>
                <a:spcPts val="0"/>
              </a:spcBef>
              <a:buClr>
                <a:srgbClr val="6B7C72"/>
              </a:buClr>
              <a:buSzPct val="100000"/>
              <a:buFont typeface="Cambria"/>
            </a:pPr>
            <a:r>
              <a:rPr lang="en" sz="2600" dirty="0">
                <a:solidFill>
                  <a:srgbClr val="6B7C72"/>
                </a:solidFill>
                <a:latin typeface="Cambria"/>
                <a:ea typeface="Cambria"/>
                <a:cs typeface="Cambria"/>
                <a:sym typeface="Cambria"/>
              </a:rPr>
              <a:t>Who is protected/properties covered</a:t>
            </a:r>
          </a:p>
          <a:p>
            <a:pPr marL="457200" lvl="0" indent="-393700" rtl="0">
              <a:spcBef>
                <a:spcPts val="0"/>
              </a:spcBef>
              <a:buClr>
                <a:srgbClr val="6B7C72"/>
              </a:buClr>
              <a:buSzPct val="100000"/>
              <a:buFont typeface="Cambria"/>
            </a:pPr>
            <a:r>
              <a:rPr lang="en" sz="2600" dirty="0">
                <a:solidFill>
                  <a:srgbClr val="6B7C72"/>
                </a:solidFill>
                <a:latin typeface="Cambria"/>
                <a:ea typeface="Cambria"/>
                <a:cs typeface="Cambria"/>
                <a:sym typeface="Cambria"/>
              </a:rPr>
              <a:t>Reasonable Accomodations/Modifications</a:t>
            </a:r>
          </a:p>
          <a:p>
            <a:pPr marL="457200" lvl="0" indent="-393700" rtl="0">
              <a:spcBef>
                <a:spcPts val="0"/>
              </a:spcBef>
              <a:buClr>
                <a:srgbClr val="6B7C72"/>
              </a:buClr>
              <a:buSzPct val="100000"/>
              <a:buFont typeface="Cambria"/>
            </a:pPr>
            <a:r>
              <a:rPr lang="en" sz="2600" dirty="0">
                <a:solidFill>
                  <a:srgbClr val="6B7C72"/>
                </a:solidFill>
                <a:latin typeface="Cambria"/>
                <a:ea typeface="Cambria"/>
                <a:cs typeface="Cambria"/>
                <a:sym typeface="Cambria"/>
              </a:rPr>
              <a:t>Unlawful Evictions</a:t>
            </a:r>
          </a:p>
        </p:txBody>
      </p:sp>
      <p:sp>
        <p:nvSpPr>
          <p:cNvPr id="61" name="Shape 61"/>
          <p:cNvSpPr txBox="1"/>
          <p:nvPr/>
        </p:nvSpPr>
        <p:spPr>
          <a:xfrm>
            <a:off x="4097100" y="404625"/>
            <a:ext cx="949800" cy="4164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latin typeface="Cambria"/>
              <a:ea typeface="Cambria"/>
              <a:cs typeface="Cambria"/>
              <a:sym typeface="Cambr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can you do?</a:t>
            </a:r>
          </a:p>
        </p:txBody>
      </p:sp>
      <p:sp>
        <p:nvSpPr>
          <p:cNvPr id="4" name="Text Placeholder 3"/>
          <p:cNvSpPr>
            <a:spLocks noGrp="1"/>
          </p:cNvSpPr>
          <p:nvPr>
            <p:ph type="body" idx="1"/>
          </p:nvPr>
        </p:nvSpPr>
        <p:spPr>
          <a:xfrm>
            <a:off x="840975" y="956004"/>
            <a:ext cx="3621899" cy="3977946"/>
          </a:xfrm>
        </p:spPr>
        <p:txBody>
          <a:bodyPr/>
          <a:lstStyle/>
          <a:p>
            <a:r>
              <a:rPr lang="en-US" dirty="0"/>
              <a:t>Establish a policy describing the order in which all work orders are performed.</a:t>
            </a:r>
          </a:p>
          <a:p>
            <a:endParaRPr lang="en-US" dirty="0"/>
          </a:p>
          <a:p>
            <a:r>
              <a:rPr lang="en-US" dirty="0"/>
              <a:t>Have a policy in place pertaining to maintenance employees</a:t>
            </a:r>
          </a:p>
          <a:p>
            <a:endParaRPr lang="en-US" dirty="0"/>
          </a:p>
          <a:p>
            <a:endParaRPr lang="en-US" dirty="0"/>
          </a:p>
        </p:txBody>
      </p:sp>
      <p:sp>
        <p:nvSpPr>
          <p:cNvPr id="5" name="Text Placeholder 4"/>
          <p:cNvSpPr>
            <a:spLocks noGrp="1"/>
          </p:cNvSpPr>
          <p:nvPr>
            <p:ph type="body" idx="2"/>
          </p:nvPr>
        </p:nvSpPr>
        <p:spPr>
          <a:xfrm>
            <a:off x="4191000" y="458464"/>
            <a:ext cx="4648200" cy="2965499"/>
          </a:xfrm>
        </p:spPr>
        <p:txBody>
          <a:bodyPr/>
          <a:lstStyle/>
          <a:p>
            <a:r>
              <a:rPr lang="en-US" sz="1800" dirty="0"/>
              <a:t>Example: A maintenance employee, Tyrone, has been working at an apartment complex for 5 years and has built some friendships with many of the residents. It is stated in the lease of the apartment complex that the residents are required to change the batteries in their smoke detectors every 6 months. Tyrone has built a relationship with one particular resident, Ashley,  and he knows that she can be forgetful about switching her battery out. He puts a reminder in his phone to buy and switch her battery out for her twice a year. Is this a problem? </a:t>
            </a:r>
          </a:p>
        </p:txBody>
      </p:sp>
    </p:spTree>
    <p:extLst>
      <p:ext uri="{BB962C8B-B14F-4D97-AF65-F5344CB8AC3E}">
        <p14:creationId xmlns:p14="http://schemas.microsoft.com/office/powerpoint/2010/main" val="412960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Shape 139"/>
          <p:cNvSpPr txBox="1"/>
          <p:nvPr/>
        </p:nvSpPr>
        <p:spPr>
          <a:xfrm>
            <a:off x="457200" y="779600"/>
            <a:ext cx="8229600" cy="838200"/>
          </a:xfrm>
          <a:prstGeom prst="rect">
            <a:avLst/>
          </a:prstGeom>
          <a:noFill/>
          <a:ln>
            <a:noFill/>
          </a:ln>
        </p:spPr>
        <p:txBody>
          <a:bodyPr lIns="91425" tIns="45700" rIns="91425" bIns="45700" anchor="ctr" anchorCtr="0">
            <a:noAutofit/>
          </a:bodyPr>
          <a:lstStyle/>
          <a:p>
            <a:pPr marL="54864" lvl="0" indent="-4064" algn="ctr" rtl="0">
              <a:spcBef>
                <a:spcPts val="0"/>
              </a:spcBef>
              <a:buNone/>
            </a:pPr>
            <a:endParaRPr sz="4800" b="1">
              <a:solidFill>
                <a:srgbClr val="FFFFFF"/>
              </a:solidFill>
              <a:latin typeface="Book Antiqua"/>
              <a:ea typeface="Book Antiqua"/>
              <a:cs typeface="Book Antiqua"/>
              <a:sym typeface="Book Antiqua"/>
            </a:endParaRPr>
          </a:p>
          <a:p>
            <a:pPr marL="54864" lvl="0" indent="-4064" algn="ctr" rtl="0">
              <a:spcBef>
                <a:spcPts val="0"/>
              </a:spcBef>
              <a:buNone/>
            </a:pPr>
            <a:endParaRPr sz="4800" b="1">
              <a:solidFill>
                <a:srgbClr val="FFFFFF"/>
              </a:solidFill>
              <a:latin typeface="Book Antiqua"/>
              <a:ea typeface="Book Antiqua"/>
              <a:cs typeface="Book Antiqua"/>
              <a:sym typeface="Book Antiqua"/>
            </a:endParaRPr>
          </a:p>
          <a:p>
            <a:pPr marL="54864" lvl="0" indent="-4064" algn="ctr" rtl="0">
              <a:spcBef>
                <a:spcPts val="0"/>
              </a:spcBef>
              <a:buNone/>
            </a:pPr>
            <a:endParaRPr sz="4800" b="1">
              <a:solidFill>
                <a:srgbClr val="FFFFFF"/>
              </a:solidFill>
              <a:latin typeface="Book Antiqua"/>
              <a:ea typeface="Book Antiqua"/>
              <a:cs typeface="Book Antiqua"/>
              <a:sym typeface="Book Antiqua"/>
            </a:endParaRPr>
          </a:p>
          <a:p>
            <a:pPr marL="54864" lvl="0" indent="-4064" algn="ctr" rtl="0">
              <a:spcBef>
                <a:spcPts val="0"/>
              </a:spcBef>
              <a:buNone/>
            </a:pPr>
            <a:r>
              <a:rPr lang="en" sz="6000" b="1">
                <a:solidFill>
                  <a:srgbClr val="FFFFFF"/>
                </a:solidFill>
                <a:latin typeface="Georgia"/>
                <a:ea typeface="Georgia"/>
                <a:cs typeface="Georgia"/>
                <a:sym typeface="Georgia"/>
              </a:rPr>
              <a:t>DISCRIMINATION BASED ON DISABILITY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p:nvPr/>
        </p:nvSpPr>
        <p:spPr>
          <a:xfrm>
            <a:off x="736300" y="458850"/>
            <a:ext cx="7587300" cy="981600"/>
          </a:xfrm>
          <a:prstGeom prst="rect">
            <a:avLst/>
          </a:prstGeom>
          <a:noFill/>
          <a:ln>
            <a:noFill/>
          </a:ln>
        </p:spPr>
        <p:txBody>
          <a:bodyPr lIns="91425" tIns="91425" rIns="91425" bIns="91425" anchor="t" anchorCtr="0">
            <a:noAutofit/>
          </a:bodyPr>
          <a:lstStyle/>
          <a:p>
            <a:pPr lvl="0" algn="ctr" rtl="0">
              <a:spcBef>
                <a:spcPts val="0"/>
              </a:spcBef>
              <a:buClr>
                <a:srgbClr val="6B7C72"/>
              </a:buClr>
              <a:buSzPct val="25000"/>
              <a:buFont typeface="Book Antiqua"/>
              <a:buNone/>
            </a:pPr>
            <a:r>
              <a:rPr lang="en" sz="3200" b="1">
                <a:solidFill>
                  <a:srgbClr val="6B7C72"/>
                </a:solidFill>
                <a:latin typeface="Georgia"/>
                <a:ea typeface="Georgia"/>
                <a:cs typeface="Georgia"/>
                <a:sym typeface="Georgia"/>
              </a:rPr>
              <a:t>THREE WAYS ONE CAN HAVE </a:t>
            </a:r>
            <a:br>
              <a:rPr lang="en" sz="3200" b="1">
                <a:solidFill>
                  <a:srgbClr val="6B7C72"/>
                </a:solidFill>
                <a:latin typeface="Georgia"/>
                <a:ea typeface="Georgia"/>
                <a:cs typeface="Georgia"/>
                <a:sym typeface="Georgia"/>
              </a:rPr>
            </a:br>
            <a:r>
              <a:rPr lang="en" sz="3200" b="1">
                <a:solidFill>
                  <a:srgbClr val="6B7C72"/>
                </a:solidFill>
                <a:latin typeface="Georgia"/>
                <a:ea typeface="Georgia"/>
                <a:cs typeface="Georgia"/>
                <a:sym typeface="Georgia"/>
              </a:rPr>
              <a:t>A DISABILITY</a:t>
            </a:r>
          </a:p>
          <a:p>
            <a:pPr lvl="0">
              <a:spcBef>
                <a:spcPts val="0"/>
              </a:spcBef>
              <a:buNone/>
            </a:pPr>
            <a:endParaRPr/>
          </a:p>
        </p:txBody>
      </p:sp>
      <p:sp>
        <p:nvSpPr>
          <p:cNvPr id="145" name="Shape 145"/>
          <p:cNvSpPr txBox="1"/>
          <p:nvPr/>
        </p:nvSpPr>
        <p:spPr>
          <a:xfrm>
            <a:off x="228600" y="1657350"/>
            <a:ext cx="8610600" cy="2955900"/>
          </a:xfrm>
          <a:prstGeom prst="rect">
            <a:avLst/>
          </a:prstGeom>
          <a:noFill/>
          <a:ln>
            <a:noFill/>
          </a:ln>
        </p:spPr>
        <p:txBody>
          <a:bodyPr lIns="91425" tIns="91425" rIns="91425" bIns="91425" anchor="t" anchorCtr="0">
            <a:noAutofit/>
          </a:bodyPr>
          <a:lstStyle/>
          <a:p>
            <a:pPr marL="342900" lvl="0" indent="-205740" rtl="0">
              <a:lnSpc>
                <a:spcPct val="90000"/>
              </a:lnSpc>
              <a:spcBef>
                <a:spcPts val="0"/>
              </a:spcBef>
              <a:buClr>
                <a:srgbClr val="6B7C72"/>
              </a:buClr>
              <a:buSzPct val="100000"/>
              <a:buFont typeface="Cambria"/>
              <a:buChar char="•"/>
            </a:pPr>
            <a:r>
              <a:rPr lang="en" sz="2600" dirty="0">
                <a:solidFill>
                  <a:srgbClr val="6B7C72"/>
                </a:solidFill>
                <a:latin typeface="Cambria"/>
                <a:ea typeface="Cambria"/>
                <a:cs typeface="Cambria"/>
                <a:sym typeface="Cambria"/>
              </a:rPr>
              <a:t>A physical or mental handicap that substantially limits one or more life activities, like walking, talking, breathing, hearing, seeing, driving, and other daily activities.</a:t>
            </a:r>
          </a:p>
          <a:p>
            <a:pPr marL="137160" lvl="0" rtl="0">
              <a:lnSpc>
                <a:spcPct val="90000"/>
              </a:lnSpc>
              <a:spcBef>
                <a:spcPts val="0"/>
              </a:spcBef>
              <a:buClr>
                <a:srgbClr val="6B7C72"/>
              </a:buClr>
              <a:buSzPct val="100000"/>
            </a:pPr>
            <a:endParaRPr lang="en" sz="2600" dirty="0">
              <a:solidFill>
                <a:srgbClr val="6B7C72"/>
              </a:solidFill>
              <a:latin typeface="Cambria"/>
              <a:ea typeface="Cambria"/>
              <a:cs typeface="Cambria"/>
              <a:sym typeface="Cambria"/>
            </a:endParaRPr>
          </a:p>
          <a:p>
            <a:pPr marL="342900" lvl="0" indent="-205740" rtl="0">
              <a:lnSpc>
                <a:spcPct val="90000"/>
              </a:lnSpc>
              <a:spcBef>
                <a:spcPts val="592"/>
              </a:spcBef>
              <a:buClr>
                <a:srgbClr val="6B7C72"/>
              </a:buClr>
              <a:buSzPct val="100000"/>
              <a:buFont typeface="Cambria"/>
              <a:buChar char="•"/>
            </a:pPr>
            <a:r>
              <a:rPr lang="en" sz="2600" dirty="0">
                <a:solidFill>
                  <a:srgbClr val="6B7C72"/>
                </a:solidFill>
                <a:latin typeface="Cambria"/>
                <a:ea typeface="Cambria"/>
                <a:cs typeface="Cambria"/>
                <a:sym typeface="Cambria"/>
              </a:rPr>
              <a:t>Having a history of such an impairment.</a:t>
            </a:r>
          </a:p>
          <a:p>
            <a:pPr marL="137160" lvl="0" rtl="0">
              <a:lnSpc>
                <a:spcPct val="90000"/>
              </a:lnSpc>
              <a:spcBef>
                <a:spcPts val="592"/>
              </a:spcBef>
              <a:buClr>
                <a:srgbClr val="6B7C72"/>
              </a:buClr>
              <a:buSzPct val="100000"/>
            </a:pPr>
            <a:endParaRPr lang="en" sz="2600" dirty="0">
              <a:solidFill>
                <a:srgbClr val="6B7C72"/>
              </a:solidFill>
              <a:latin typeface="Cambria"/>
              <a:ea typeface="Cambria"/>
              <a:cs typeface="Cambria"/>
              <a:sym typeface="Cambria"/>
            </a:endParaRPr>
          </a:p>
          <a:p>
            <a:pPr marL="342900" lvl="0" indent="-205740" rtl="0">
              <a:lnSpc>
                <a:spcPct val="90000"/>
              </a:lnSpc>
              <a:spcBef>
                <a:spcPts val="592"/>
              </a:spcBef>
              <a:buClr>
                <a:srgbClr val="6B7C72"/>
              </a:buClr>
              <a:buSzPct val="100000"/>
              <a:buFont typeface="Cambria"/>
              <a:buChar char="•"/>
            </a:pPr>
            <a:r>
              <a:rPr lang="en" sz="2600" dirty="0">
                <a:solidFill>
                  <a:srgbClr val="6B7C72"/>
                </a:solidFill>
                <a:latin typeface="Cambria"/>
                <a:ea typeface="Cambria"/>
                <a:cs typeface="Cambria"/>
                <a:sym typeface="Cambria"/>
              </a:rPr>
              <a:t>Being perceived as having such an impairment.</a:t>
            </a:r>
          </a:p>
          <a:p>
            <a:pPr lvl="0">
              <a:spcBef>
                <a:spcPts val="0"/>
              </a:spcBef>
              <a:buNone/>
            </a:pPr>
            <a:endParaRPr dirty="0"/>
          </a:p>
        </p:txBody>
      </p:sp>
      <p:sp>
        <p:nvSpPr>
          <p:cNvPr id="146" name="Shape 146"/>
          <p:cNvSpPr txBox="1"/>
          <p:nvPr/>
        </p:nvSpPr>
        <p:spPr>
          <a:xfrm>
            <a:off x="3457400" y="85350"/>
            <a:ext cx="2049000" cy="3735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latin typeface="Cambria"/>
              <a:ea typeface="Cambria"/>
              <a:cs typeface="Cambria"/>
              <a:sym typeface="Cambri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992425" y="1590000"/>
            <a:ext cx="7107000" cy="2635800"/>
          </a:xfrm>
          <a:prstGeom prst="rect">
            <a:avLst/>
          </a:prstGeom>
          <a:noFill/>
          <a:ln>
            <a:noFill/>
          </a:ln>
        </p:spPr>
        <p:txBody>
          <a:bodyPr lIns="91425" tIns="91425" rIns="91425" bIns="91425" anchor="t" anchorCtr="0">
            <a:noAutofit/>
          </a:bodyPr>
          <a:lstStyle/>
          <a:p>
            <a:pPr marL="342900" lvl="0" indent="-190500" rtl="0">
              <a:lnSpc>
                <a:spcPct val="115000"/>
              </a:lnSpc>
              <a:spcBef>
                <a:spcPts val="0"/>
              </a:spcBef>
              <a:buClr>
                <a:srgbClr val="6B7C72"/>
              </a:buClr>
              <a:buSzPct val="100000"/>
              <a:buFont typeface="Cambria"/>
              <a:buChar char="•"/>
            </a:pPr>
            <a:r>
              <a:rPr lang="en" sz="2000" dirty="0">
                <a:solidFill>
                  <a:srgbClr val="6B7C72"/>
                </a:solidFill>
                <a:latin typeface="Cambria"/>
                <a:ea typeface="Cambria"/>
                <a:cs typeface="Cambria"/>
                <a:sym typeface="Cambria"/>
              </a:rPr>
              <a:t>A change in rule, policy, or procedure necessary to allow a person with a disability to fully utilize their housing.</a:t>
            </a:r>
          </a:p>
          <a:p>
            <a:pPr marL="342900" lvl="0" indent="-190500" rtl="0">
              <a:lnSpc>
                <a:spcPct val="115000"/>
              </a:lnSpc>
              <a:spcBef>
                <a:spcPts val="600"/>
              </a:spcBef>
              <a:buClr>
                <a:srgbClr val="000000"/>
              </a:buClr>
              <a:buSzPct val="100000"/>
              <a:buChar char="•"/>
            </a:pPr>
            <a:r>
              <a:rPr lang="en" sz="2000" dirty="0">
                <a:solidFill>
                  <a:srgbClr val="6B7C72"/>
                </a:solidFill>
                <a:latin typeface="Cambria"/>
                <a:ea typeface="Cambria"/>
                <a:cs typeface="Cambria"/>
                <a:sym typeface="Cambria"/>
              </a:rPr>
              <a:t>The housing provider is required to pay for this change, although there may be no actual cost.</a:t>
            </a:r>
            <a:r>
              <a:rPr lang="en" sz="2000" dirty="0"/>
              <a:t> </a:t>
            </a:r>
          </a:p>
          <a:p>
            <a:pPr marL="152400" lvl="0" rtl="0">
              <a:lnSpc>
                <a:spcPct val="115000"/>
              </a:lnSpc>
              <a:spcBef>
                <a:spcPts val="600"/>
              </a:spcBef>
              <a:buClr>
                <a:srgbClr val="000000"/>
              </a:buClr>
              <a:buSzPct val="100000"/>
            </a:pPr>
            <a:r>
              <a:rPr lang="en" sz="2000" dirty="0">
                <a:latin typeface="Cambria" panose="02040503050406030204" pitchFamily="18" charset="0"/>
              </a:rPr>
              <a:t>Examples include:  Change in due date of rent; Reserved Handicap Parking; Service/Assitive animial; Transfer to ground floor unit.</a:t>
            </a:r>
          </a:p>
        </p:txBody>
      </p:sp>
      <p:sp>
        <p:nvSpPr>
          <p:cNvPr id="160" name="Shape 160"/>
          <p:cNvSpPr txBox="1"/>
          <p:nvPr/>
        </p:nvSpPr>
        <p:spPr>
          <a:xfrm>
            <a:off x="1024425" y="704300"/>
            <a:ext cx="7107000" cy="821700"/>
          </a:xfrm>
          <a:prstGeom prst="rect">
            <a:avLst/>
          </a:prstGeom>
          <a:noFill/>
          <a:ln>
            <a:noFill/>
          </a:ln>
        </p:spPr>
        <p:txBody>
          <a:bodyPr lIns="91425" tIns="91425" rIns="91425" bIns="91425" anchor="ctr" anchorCtr="0">
            <a:noAutofit/>
          </a:bodyPr>
          <a:lstStyle/>
          <a:p>
            <a:pPr marL="54864" lvl="0" indent="-4064" algn="ctr" rtl="0">
              <a:spcBef>
                <a:spcPts val="0"/>
              </a:spcBef>
              <a:buClr>
                <a:srgbClr val="6B7D72"/>
              </a:buClr>
              <a:buSzPct val="25000"/>
              <a:buFont typeface="Book Antiqua"/>
              <a:buNone/>
            </a:pPr>
            <a:r>
              <a:rPr lang="en" sz="3000" b="1">
                <a:solidFill>
                  <a:srgbClr val="6B7C72"/>
                </a:solidFill>
                <a:latin typeface="Georgia"/>
                <a:ea typeface="Georgia"/>
                <a:cs typeface="Georgia"/>
                <a:sym typeface="Georgia"/>
              </a:rPr>
              <a:t>REASONABLE ACCOMMODATION</a:t>
            </a:r>
          </a:p>
        </p:txBody>
      </p:sp>
      <p:sp>
        <p:nvSpPr>
          <p:cNvPr id="161" name="Shape 161"/>
          <p:cNvSpPr txBox="1"/>
          <p:nvPr/>
        </p:nvSpPr>
        <p:spPr>
          <a:xfrm>
            <a:off x="4225775" y="458850"/>
            <a:ext cx="736200" cy="2454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latin typeface="Cambria"/>
              <a:ea typeface="Cambria"/>
              <a:cs typeface="Cambria"/>
              <a:sym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p:nvPr/>
        </p:nvSpPr>
        <p:spPr>
          <a:xfrm>
            <a:off x="4161750" y="426850"/>
            <a:ext cx="864300" cy="330900"/>
          </a:xfrm>
          <a:prstGeom prst="rect">
            <a:avLst/>
          </a:prstGeom>
          <a:noFill/>
          <a:ln>
            <a:noFill/>
          </a:ln>
        </p:spPr>
        <p:txBody>
          <a:bodyPr lIns="91425" tIns="91425" rIns="91425" bIns="91425" anchor="ctr" anchorCtr="0">
            <a:noAutofit/>
          </a:bodyPr>
          <a:lstStyle/>
          <a:p>
            <a:pPr lvl="0" algn="ctr" rtl="0">
              <a:spcBef>
                <a:spcPts val="0"/>
              </a:spcBef>
              <a:buNone/>
            </a:pPr>
            <a:endParaRPr lang="en" sz="2400" b="1" dirty="0">
              <a:solidFill>
                <a:srgbClr val="6B7C72"/>
              </a:solidFill>
              <a:latin typeface="Cambria"/>
              <a:ea typeface="Cambria"/>
              <a:cs typeface="Cambria"/>
              <a:sym typeface="Cambria"/>
            </a:endParaRPr>
          </a:p>
        </p:txBody>
      </p:sp>
      <p:sp>
        <p:nvSpPr>
          <p:cNvPr id="167" name="Shape 167"/>
          <p:cNvSpPr txBox="1"/>
          <p:nvPr/>
        </p:nvSpPr>
        <p:spPr>
          <a:xfrm>
            <a:off x="1247850" y="1289950"/>
            <a:ext cx="6648300" cy="2988000"/>
          </a:xfrm>
          <a:prstGeom prst="rect">
            <a:avLst/>
          </a:prstGeom>
          <a:noFill/>
          <a:ln>
            <a:noFill/>
          </a:ln>
        </p:spPr>
        <p:txBody>
          <a:bodyPr lIns="91425" tIns="91425" rIns="91425" bIns="91425" anchor="t" anchorCtr="0">
            <a:noAutofit/>
          </a:bodyPr>
          <a:lstStyle/>
          <a:p>
            <a:pPr lvl="0" rtl="0">
              <a:lnSpc>
                <a:spcPct val="115000"/>
              </a:lnSpc>
              <a:spcBef>
                <a:spcPts val="600"/>
              </a:spcBef>
              <a:buClr>
                <a:schemeClr val="dk1"/>
              </a:buClr>
              <a:buSzPct val="45833"/>
              <a:buFont typeface="Arial"/>
              <a:buNone/>
            </a:pPr>
            <a:r>
              <a:rPr lang="en" sz="2400" dirty="0">
                <a:solidFill>
                  <a:srgbClr val="6B7C72"/>
                </a:solidFill>
                <a:latin typeface="Cambria"/>
                <a:ea typeface="Cambria"/>
                <a:cs typeface="Cambria"/>
                <a:sym typeface="Cambria"/>
              </a:rPr>
              <a:t>•</a:t>
            </a:r>
            <a:r>
              <a:rPr lang="en" sz="2000" dirty="0">
                <a:solidFill>
                  <a:srgbClr val="6B7C72"/>
                </a:solidFill>
                <a:latin typeface="Cambria"/>
                <a:ea typeface="Cambria"/>
                <a:cs typeface="Cambria"/>
                <a:sym typeface="Cambria"/>
              </a:rPr>
              <a:t>The requested accommodation(s) must be made if it is </a:t>
            </a:r>
            <a:r>
              <a:rPr lang="en" sz="2000" b="1" u="sng" dirty="0">
                <a:solidFill>
                  <a:srgbClr val="6B7C72"/>
                </a:solidFill>
                <a:latin typeface="Cambria"/>
                <a:ea typeface="Cambria"/>
                <a:cs typeface="Cambria"/>
                <a:sym typeface="Cambria"/>
              </a:rPr>
              <a:t>reasonable</a:t>
            </a:r>
            <a:r>
              <a:rPr lang="en" sz="2000" dirty="0">
                <a:solidFill>
                  <a:srgbClr val="6B7C72"/>
                </a:solidFill>
                <a:latin typeface="Cambria"/>
                <a:ea typeface="Cambria"/>
                <a:cs typeface="Cambria"/>
                <a:sym typeface="Cambria"/>
              </a:rPr>
              <a:t>.</a:t>
            </a:r>
          </a:p>
          <a:p>
            <a:pPr lvl="0" rtl="0">
              <a:lnSpc>
                <a:spcPct val="115000"/>
              </a:lnSpc>
              <a:spcBef>
                <a:spcPts val="600"/>
              </a:spcBef>
              <a:buClr>
                <a:schemeClr val="dk1"/>
              </a:buClr>
              <a:buSzPct val="45833"/>
              <a:buFont typeface="Arial"/>
              <a:buNone/>
            </a:pPr>
            <a:r>
              <a:rPr lang="en" sz="2000" dirty="0">
                <a:solidFill>
                  <a:srgbClr val="6B7C72"/>
                </a:solidFill>
                <a:latin typeface="Cambria"/>
                <a:ea typeface="Cambria"/>
                <a:cs typeface="Cambria"/>
                <a:sym typeface="Cambria"/>
              </a:rPr>
              <a:t>•The requested accommodation(s) must be acted upon within a reasonable time, because delay may amount to a denial of the accommodation.</a:t>
            </a:r>
          </a:p>
          <a:p>
            <a:pPr lvl="0" rtl="0">
              <a:lnSpc>
                <a:spcPct val="115000"/>
              </a:lnSpc>
              <a:spcBef>
                <a:spcPts val="600"/>
              </a:spcBef>
              <a:buClr>
                <a:schemeClr val="dk1"/>
              </a:buClr>
              <a:buSzPct val="45833"/>
              <a:buFont typeface="Arial"/>
              <a:buNone/>
            </a:pPr>
            <a:r>
              <a:rPr lang="en" sz="2000" dirty="0">
                <a:solidFill>
                  <a:srgbClr val="6B7C72"/>
                </a:solidFill>
                <a:latin typeface="Cambria"/>
                <a:ea typeface="Cambria"/>
                <a:cs typeface="Cambria"/>
                <a:sym typeface="Cambria"/>
              </a:rPr>
              <a:t>•There must be a connection between the reasonable accommodation and the disability.</a:t>
            </a:r>
          </a:p>
          <a:p>
            <a:pPr lvl="0">
              <a:spcBef>
                <a:spcPts val="0"/>
              </a:spcBef>
              <a:buNone/>
            </a:pPr>
            <a:endParaRPr sz="2400" dirty="0"/>
          </a:p>
        </p:txBody>
      </p:sp>
      <p:sp>
        <p:nvSpPr>
          <p:cNvPr id="168" name="Shape 168"/>
          <p:cNvSpPr txBox="1"/>
          <p:nvPr/>
        </p:nvSpPr>
        <p:spPr>
          <a:xfrm>
            <a:off x="1001486" y="514350"/>
            <a:ext cx="7538700" cy="864300"/>
          </a:xfrm>
          <a:prstGeom prst="rect">
            <a:avLst/>
          </a:prstGeom>
          <a:noFill/>
          <a:ln>
            <a:noFill/>
          </a:ln>
        </p:spPr>
        <p:txBody>
          <a:bodyPr lIns="91425" tIns="91425" rIns="91425" bIns="91425" anchor="ctr" anchorCtr="0">
            <a:noAutofit/>
          </a:bodyPr>
          <a:lstStyle/>
          <a:p>
            <a:pPr lvl="0" algn="ctr">
              <a:spcBef>
                <a:spcPts val="0"/>
              </a:spcBef>
              <a:buClr>
                <a:schemeClr val="dk1"/>
              </a:buClr>
              <a:buSzPct val="36666"/>
              <a:buFont typeface="Arial"/>
              <a:buNone/>
            </a:pPr>
            <a:r>
              <a:rPr lang="en" sz="2400" b="1" dirty="0">
                <a:solidFill>
                  <a:srgbClr val="6B7C72"/>
                </a:solidFill>
                <a:latin typeface="Georgia"/>
                <a:ea typeface="Georgia"/>
                <a:cs typeface="Georgia"/>
                <a:sym typeface="Georgia"/>
              </a:rPr>
              <a:t>When Do Accommodations</a:t>
            </a:r>
          </a:p>
          <a:p>
            <a:pPr lvl="0" algn="ctr">
              <a:spcBef>
                <a:spcPts val="0"/>
              </a:spcBef>
              <a:buNone/>
            </a:pPr>
            <a:r>
              <a:rPr lang="en" sz="2400" b="1" dirty="0">
                <a:solidFill>
                  <a:srgbClr val="6B7C72"/>
                </a:solidFill>
                <a:latin typeface="Georgia"/>
                <a:ea typeface="Georgia"/>
                <a:cs typeface="Georgia"/>
                <a:sym typeface="Georgia"/>
              </a:rPr>
              <a:t>Have to Be Made?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It is on the resident to make the request for a specific accommodation.</a:t>
            </a:r>
          </a:p>
          <a:p>
            <a:endParaRPr lang="en-US" dirty="0"/>
          </a:p>
          <a:p>
            <a:r>
              <a:rPr lang="en-US" dirty="0"/>
              <a:t>You can </a:t>
            </a:r>
            <a:r>
              <a:rPr lang="en-US" b="1" u="sng" dirty="0"/>
              <a:t>clarify</a:t>
            </a:r>
            <a:r>
              <a:rPr lang="en-US" dirty="0"/>
              <a:t> whether a resident is making a request because of a disability or merely requesting it for their convenience. </a:t>
            </a:r>
          </a:p>
          <a:p>
            <a:endParaRPr lang="en-US" dirty="0"/>
          </a:p>
          <a:p>
            <a:r>
              <a:rPr lang="en-US" dirty="0"/>
              <a:t>You are not required to permit persons with disabilities to ignore your rules and procedures.</a:t>
            </a:r>
          </a:p>
        </p:txBody>
      </p:sp>
    </p:spTree>
    <p:extLst>
      <p:ext uri="{BB962C8B-B14F-4D97-AF65-F5344CB8AC3E}">
        <p14:creationId xmlns:p14="http://schemas.microsoft.com/office/powerpoint/2010/main" val="2634035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600" dirty="0"/>
              <a:t>When the disability is not readily apparent/obvious</a:t>
            </a:r>
          </a:p>
        </p:txBody>
      </p:sp>
      <p:sp>
        <p:nvSpPr>
          <p:cNvPr id="5" name="Text Placeholder 4"/>
          <p:cNvSpPr>
            <a:spLocks noGrp="1"/>
          </p:cNvSpPr>
          <p:nvPr>
            <p:ph type="body" idx="1"/>
          </p:nvPr>
        </p:nvSpPr>
        <p:spPr>
          <a:xfrm>
            <a:off x="304800" y="1123950"/>
            <a:ext cx="8534400" cy="3754500"/>
          </a:xfrm>
        </p:spPr>
        <p:txBody>
          <a:bodyPr/>
          <a:lstStyle/>
          <a:p>
            <a:r>
              <a:rPr lang="en-US" sz="1400" dirty="0"/>
              <a:t>If a resident requests a reasonable accommodation, and if the disability status and need for the accommodation is not readily apparent or obvious to the housing provider, the housing provider is permitted to obtain 3</a:t>
            </a:r>
            <a:r>
              <a:rPr lang="en-US" sz="1400" baseline="30000" dirty="0"/>
              <a:t>rd</a:t>
            </a:r>
            <a:r>
              <a:rPr lang="en-US" sz="1400" dirty="0"/>
              <a:t> party verification that the resident is disabled and that the accommodation is directly related to the resident’s disability.</a:t>
            </a:r>
          </a:p>
          <a:p>
            <a:pPr>
              <a:buNone/>
            </a:pPr>
            <a:endParaRPr lang="en-US" sz="1400" dirty="0"/>
          </a:p>
          <a:p>
            <a:r>
              <a:rPr lang="en-US" sz="1400" dirty="0"/>
              <a:t>If the resident or medical provider provides you with medical records, you should return those to the resident and ask the verifier to answer the specific questions you are permitted to ask. </a:t>
            </a:r>
          </a:p>
          <a:p>
            <a:endParaRPr lang="en-US" sz="1400" dirty="0"/>
          </a:p>
          <a:p>
            <a:r>
              <a:rPr lang="en-US" sz="1400" dirty="0"/>
              <a:t>Housing providers can request the use of their forms for reasonable accommodations. If a resident and verifier provide the information in a different format, housing providers cannot refuse to process a request because the resident didn’t use its particular forms. </a:t>
            </a:r>
          </a:p>
          <a:p>
            <a:endParaRPr lang="en-US" sz="1400" dirty="0"/>
          </a:p>
          <a:p>
            <a:endParaRPr lang="en-US" sz="1400" dirty="0"/>
          </a:p>
        </p:txBody>
      </p:sp>
      <p:sp>
        <p:nvSpPr>
          <p:cNvPr id="6" name="Text Placeholder 5"/>
          <p:cNvSpPr>
            <a:spLocks noGrp="1"/>
          </p:cNvSpPr>
          <p:nvPr>
            <p:ph type="body" idx="4294967295"/>
          </p:nvPr>
        </p:nvSpPr>
        <p:spPr>
          <a:xfrm flipV="1">
            <a:off x="8077200" y="5314949"/>
            <a:ext cx="1066799" cy="533399"/>
          </a:xfrm>
        </p:spPr>
        <p:txBody>
          <a:bodyPr/>
          <a:lstStyle/>
          <a:p>
            <a:endParaRPr lang="en-US" sz="1400" dirty="0"/>
          </a:p>
        </p:txBody>
      </p:sp>
    </p:spTree>
    <p:extLst>
      <p:ext uri="{BB962C8B-B14F-4D97-AF65-F5344CB8AC3E}">
        <p14:creationId xmlns:p14="http://schemas.microsoft.com/office/powerpoint/2010/main" val="840861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95550"/>
            <a:ext cx="2934552" cy="2328448"/>
          </a:xfrm>
          <a:prstGeom prst="rect">
            <a:avLst/>
          </a:prstGeom>
        </p:spPr>
      </p:pic>
      <p:sp>
        <p:nvSpPr>
          <p:cNvPr id="3" name="Text Placeholder 2"/>
          <p:cNvSpPr>
            <a:spLocks noGrp="1"/>
          </p:cNvSpPr>
          <p:nvPr>
            <p:ph type="body" idx="1"/>
          </p:nvPr>
        </p:nvSpPr>
        <p:spPr>
          <a:xfrm>
            <a:off x="381000" y="514350"/>
            <a:ext cx="8382000" cy="2209800"/>
          </a:xfrm>
        </p:spPr>
        <p:txBody>
          <a:bodyPr/>
          <a:lstStyle/>
          <a:p>
            <a:r>
              <a:rPr lang="en-US" sz="1400" dirty="0"/>
              <a:t>Example: A leasing consultant (“LC”) has three tenants come in within three days with similar situations. The first tenant, a white man, comes in to sign a lease and say that they have a small puppy to add to the lease. The LC informed the tenant about the pet deposit, and the tenant paid the deposit. The second tenant, a white woman, comes into the office to tell the LC that her boyfriend bought her a dog, a Great Dane. The LC informs the tenant that there’s a 50 </a:t>
            </a:r>
            <a:r>
              <a:rPr lang="en-US" sz="1400" dirty="0" err="1"/>
              <a:t>lb</a:t>
            </a:r>
            <a:r>
              <a:rPr lang="en-US" sz="1400" dirty="0"/>
              <a:t> limit on pets as policy, so unfortunately, her new dog would not be allowed to stay on the property. A third tenant, a black man, goes to the LC with a doctors note saying that they need an assistance animal due to their disability. The assistance animal is a German Shepherd. The LC documents this and did not ask the third tenant for a pet deposit. </a:t>
            </a:r>
          </a:p>
        </p:txBody>
      </p:sp>
    </p:spTree>
    <p:extLst>
      <p:ext uri="{BB962C8B-B14F-4D97-AF65-F5344CB8AC3E}">
        <p14:creationId xmlns:p14="http://schemas.microsoft.com/office/powerpoint/2010/main" val="2529006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ANIMALS</a:t>
            </a:r>
          </a:p>
        </p:txBody>
      </p:sp>
      <p:sp>
        <p:nvSpPr>
          <p:cNvPr id="3" name="Text Placeholder 2"/>
          <p:cNvSpPr>
            <a:spLocks noGrp="1"/>
          </p:cNvSpPr>
          <p:nvPr>
            <p:ph type="body" idx="1"/>
          </p:nvPr>
        </p:nvSpPr>
        <p:spPr>
          <a:xfrm>
            <a:off x="342900" y="666750"/>
            <a:ext cx="8458200" cy="3241800"/>
          </a:xfrm>
        </p:spPr>
        <p:txBody>
          <a:bodyPr/>
          <a:lstStyle/>
          <a:p>
            <a:r>
              <a:rPr lang="en-US" dirty="0"/>
              <a:t>Most common type of Reasonable Accommodation request is for assistance animals.</a:t>
            </a:r>
          </a:p>
          <a:p>
            <a:pPr>
              <a:buNone/>
            </a:pPr>
            <a:endParaRPr lang="en-US" dirty="0"/>
          </a:p>
          <a:p>
            <a:r>
              <a:rPr lang="en-US" dirty="0"/>
              <a:t>An assistance animal (service animal or emotional support animal) is an animal that works, provides assistance, or perform tasks for the benefit of a person with a disability, or that provides emotional support that alleviates one or more identified effects of a person’s disability.</a:t>
            </a:r>
          </a:p>
          <a:p>
            <a:pPr>
              <a:buNone/>
            </a:pPr>
            <a:endParaRPr lang="en-US" dirty="0"/>
          </a:p>
          <a:p>
            <a:r>
              <a:rPr lang="en-US" dirty="0"/>
              <a:t>An assistance animal is not to be considered a pet. </a:t>
            </a:r>
          </a:p>
        </p:txBody>
      </p:sp>
    </p:spTree>
    <p:extLst>
      <p:ext uri="{BB962C8B-B14F-4D97-AF65-F5344CB8AC3E}">
        <p14:creationId xmlns:p14="http://schemas.microsoft.com/office/powerpoint/2010/main" val="3607495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ANIMALS</a:t>
            </a:r>
          </a:p>
        </p:txBody>
      </p:sp>
      <p:sp>
        <p:nvSpPr>
          <p:cNvPr id="4" name="Text Placeholder 3"/>
          <p:cNvSpPr>
            <a:spLocks noGrp="1"/>
          </p:cNvSpPr>
          <p:nvPr>
            <p:ph type="body" idx="1"/>
          </p:nvPr>
        </p:nvSpPr>
        <p:spPr>
          <a:xfrm>
            <a:off x="214639" y="285750"/>
            <a:ext cx="2604761" cy="2965499"/>
          </a:xfrm>
        </p:spPr>
        <p:txBody>
          <a:bodyPr/>
          <a:lstStyle/>
          <a:p>
            <a:pPr algn="ctr">
              <a:buNone/>
            </a:pPr>
            <a:r>
              <a:rPr lang="en-US" sz="1800" dirty="0">
                <a:latin typeface="Times New Roman" panose="02020603050405020304" pitchFamily="18" charset="0"/>
                <a:cs typeface="Times New Roman" panose="02020603050405020304" pitchFamily="18" charset="0"/>
              </a:rPr>
              <a:t>Service Animal</a:t>
            </a:r>
          </a:p>
          <a:p>
            <a:pPr algn="ctr">
              <a:buNone/>
            </a:pPr>
            <a:endParaRPr lang="en-US" sz="1800" dirty="0">
              <a:latin typeface="Times New Roman" panose="02020603050405020304" pitchFamily="18" charset="0"/>
              <a:cs typeface="Times New Roman" panose="02020603050405020304" pitchFamily="18" charset="0"/>
            </a:endParaRPr>
          </a:p>
          <a:p>
            <a:pPr marL="342900" indent="-342900"/>
            <a:r>
              <a:rPr lang="en-US" sz="1800" dirty="0">
                <a:latin typeface="Times New Roman" panose="02020603050405020304" pitchFamily="18" charset="0"/>
                <a:cs typeface="Times New Roman" panose="02020603050405020304" pitchFamily="18" charset="0"/>
              </a:rPr>
              <a:t>An animal specifically trained to provide service to a disabled person</a:t>
            </a:r>
          </a:p>
          <a:p>
            <a:pPr>
              <a:buNone/>
            </a:pPr>
            <a:endParaRPr lang="en-US" sz="1800" dirty="0">
              <a:latin typeface="Times New Roman" panose="02020603050405020304" pitchFamily="18" charset="0"/>
              <a:cs typeface="Times New Roman" panose="02020603050405020304" pitchFamily="18" charset="0"/>
            </a:endParaRPr>
          </a:p>
          <a:p>
            <a:pPr marL="342900" indent="-342900"/>
            <a:r>
              <a:rPr lang="en-US" sz="1800" dirty="0">
                <a:latin typeface="Times New Roman" panose="02020603050405020304" pitchFamily="18" charset="0"/>
                <a:cs typeface="Times New Roman" panose="02020603050405020304" pitchFamily="18" charset="0"/>
              </a:rPr>
              <a:t>They are most commonly used by residents with physical disabilities</a:t>
            </a:r>
          </a:p>
          <a:p>
            <a:pPr marL="342900" indent="-342900"/>
            <a:endParaRPr lang="en-US" dirty="0"/>
          </a:p>
        </p:txBody>
      </p:sp>
      <p:sp>
        <p:nvSpPr>
          <p:cNvPr id="5" name="Text Placeholder 4"/>
          <p:cNvSpPr>
            <a:spLocks noGrp="1"/>
          </p:cNvSpPr>
          <p:nvPr>
            <p:ph type="body" idx="2"/>
          </p:nvPr>
        </p:nvSpPr>
        <p:spPr>
          <a:xfrm>
            <a:off x="4724400" y="285750"/>
            <a:ext cx="4158148" cy="2965499"/>
          </a:xfrm>
        </p:spPr>
        <p:txBody>
          <a:bodyPr/>
          <a:lstStyle/>
          <a:p>
            <a:pPr algn="ctr">
              <a:buNone/>
            </a:pPr>
            <a:r>
              <a:rPr lang="en-US" sz="1800" dirty="0">
                <a:latin typeface="Times New Roman" panose="02020603050405020304" pitchFamily="18" charset="0"/>
                <a:cs typeface="Times New Roman" panose="02020603050405020304" pitchFamily="18" charset="0"/>
              </a:rPr>
              <a:t>Emotional Support Animal</a:t>
            </a:r>
          </a:p>
          <a:p>
            <a:pPr algn="ctr">
              <a:buNone/>
            </a:pPr>
            <a:endParaRPr lang="en-US" sz="1800" dirty="0">
              <a:latin typeface="Times New Roman" panose="02020603050405020304" pitchFamily="18" charset="0"/>
              <a:cs typeface="Times New Roman" panose="02020603050405020304" pitchFamily="18" charset="0"/>
            </a:endParaRPr>
          </a:p>
          <a:p>
            <a:pPr marL="342900" indent="-342900"/>
            <a:r>
              <a:rPr lang="en-US" sz="1800" dirty="0">
                <a:latin typeface="Times New Roman" panose="02020603050405020304" pitchFamily="18" charset="0"/>
                <a:cs typeface="Times New Roman" panose="02020603050405020304" pitchFamily="18" charset="0"/>
              </a:rPr>
              <a:t>a/k/a therapy or support animal</a:t>
            </a:r>
          </a:p>
          <a:p>
            <a:pPr marL="342900" indent="-342900"/>
            <a:r>
              <a:rPr lang="en-US" sz="1800" dirty="0">
                <a:latin typeface="Times New Roman" panose="02020603050405020304" pitchFamily="18" charset="0"/>
                <a:cs typeface="Times New Roman" panose="02020603050405020304" pitchFamily="18" charset="0"/>
              </a:rPr>
              <a:t>Most commonly used by residents with mental disabilities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038350"/>
            <a:ext cx="5715000" cy="2693789"/>
          </a:xfrm>
          <a:prstGeom prst="rect">
            <a:avLst/>
          </a:prstGeom>
        </p:spPr>
      </p:pic>
    </p:spTree>
    <p:extLst>
      <p:ext uri="{BB962C8B-B14F-4D97-AF65-F5344CB8AC3E}">
        <p14:creationId xmlns:p14="http://schemas.microsoft.com/office/powerpoint/2010/main" val="282427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363474"/>
            <a:ext cx="8220170" cy="1207008"/>
          </a:xfrm>
        </p:spPr>
        <p:txBody>
          <a:bodyPr/>
          <a:lstStyle/>
          <a:p>
            <a:r>
              <a:rPr lang="en-US" dirty="0">
                <a:sym typeface="Wingdings" panose="05000000000000000000" pitchFamily="2" charset="2"/>
              </a:rPr>
              <a:t>Jim Crow Laws Civil rights movement</a:t>
            </a:r>
            <a:endParaRPr lang="en-US" dirty="0"/>
          </a:p>
        </p:txBody>
      </p:sp>
      <p:sp>
        <p:nvSpPr>
          <p:cNvPr id="3" name="Content Placeholder 2"/>
          <p:cNvSpPr>
            <a:spLocks noGrp="1"/>
          </p:cNvSpPr>
          <p:nvPr>
            <p:ph idx="1"/>
          </p:nvPr>
        </p:nvSpPr>
        <p:spPr>
          <a:xfrm>
            <a:off x="128587" y="1591056"/>
            <a:ext cx="8217599" cy="3038094"/>
          </a:xfrm>
        </p:spPr>
        <p:txBody>
          <a:bodyPr/>
          <a:lstStyle/>
          <a:p>
            <a:pPr marL="617220" lvl="3" indent="0">
              <a:buNone/>
            </a:pPr>
            <a:r>
              <a:rPr lang="en-US" dirty="0"/>
              <a:t>Jim Crow law-state and local laws that enforced </a:t>
            </a:r>
            <a:r>
              <a:rPr lang="en-US"/>
              <a:t>racial segregation </a:t>
            </a:r>
            <a:r>
              <a:rPr lang="en-US" dirty="0"/>
              <a:t>between the end of Reconstruction in 1877 and the beginning of the civil rights movement.</a:t>
            </a:r>
          </a:p>
          <a:p>
            <a:pPr marL="617220" lvl="3" indent="0">
              <a:buNone/>
            </a:pPr>
            <a:endParaRPr lang="en-US" dirty="0"/>
          </a:p>
          <a:p>
            <a:pPr marL="617220" lvl="3" indent="0">
              <a:buNone/>
            </a:pPr>
            <a:r>
              <a:rPr lang="en-US" dirty="0"/>
              <a:t>1963 March on Washington</a:t>
            </a:r>
          </a:p>
          <a:p>
            <a:pPr marL="617220" lvl="3" indent="0">
              <a:buNone/>
            </a:pPr>
            <a:endParaRPr lang="en-US" dirty="0"/>
          </a:p>
          <a:p>
            <a:pPr marL="617220" lvl="3" indent="0">
              <a:buNone/>
            </a:pPr>
            <a:r>
              <a:rPr lang="en-US" dirty="0"/>
              <a:t>Civil Rights Act of 1964 prohibited discrimination based on race, religion, color,  or national origin in public places, schools, and employment.- No mention of housing.</a:t>
            </a:r>
          </a:p>
          <a:p>
            <a:pPr marL="617220" lvl="3" indent="0">
              <a:buNone/>
            </a:pPr>
            <a:r>
              <a:rPr lang="en-US" dirty="0"/>
              <a:t>		“Historic prejudice, the belief that property values were more stable in same racial 			neighborhoods, people should be free to refuse to sell or rent a home to anyone for 			any reason”</a:t>
            </a:r>
          </a:p>
        </p:txBody>
      </p:sp>
    </p:spTree>
    <p:extLst>
      <p:ext uri="{BB962C8B-B14F-4D97-AF65-F5344CB8AC3E}">
        <p14:creationId xmlns:p14="http://schemas.microsoft.com/office/powerpoint/2010/main" val="1881921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Tool from HUD</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99" y="361950"/>
            <a:ext cx="7940352" cy="4649628"/>
          </a:xfrm>
          <a:prstGeom prst="rect">
            <a:avLst/>
          </a:prstGeom>
        </p:spPr>
      </p:pic>
    </p:spTree>
    <p:extLst>
      <p:ext uri="{BB962C8B-B14F-4D97-AF65-F5344CB8AC3E}">
        <p14:creationId xmlns:p14="http://schemas.microsoft.com/office/powerpoint/2010/main" val="2469843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difference between an Emotional Support Animal and a Pet?</a:t>
            </a:r>
          </a:p>
        </p:txBody>
      </p:sp>
      <p:sp>
        <p:nvSpPr>
          <p:cNvPr id="3" name="Text Placeholder 2"/>
          <p:cNvSpPr>
            <a:spLocks noGrp="1"/>
          </p:cNvSpPr>
          <p:nvPr>
            <p:ph type="body" idx="1"/>
          </p:nvPr>
        </p:nvSpPr>
        <p:spPr>
          <a:xfrm>
            <a:off x="351883" y="896666"/>
            <a:ext cx="3276599" cy="472746"/>
          </a:xfrm>
        </p:spPr>
        <p:txBody>
          <a:bodyPr/>
          <a:lstStyle/>
          <a:p>
            <a:r>
              <a:rPr lang="en-US" b="1" dirty="0"/>
              <a:t>Emotional Support Animal</a:t>
            </a:r>
          </a:p>
          <a:p>
            <a:pPr lvl="2"/>
            <a:r>
              <a:rPr lang="en-US" dirty="0"/>
              <a:t>		</a:t>
            </a:r>
          </a:p>
        </p:txBody>
      </p:sp>
      <p:sp>
        <p:nvSpPr>
          <p:cNvPr id="4" name="Text Placeholder 3"/>
          <p:cNvSpPr>
            <a:spLocks noGrp="1"/>
          </p:cNvSpPr>
          <p:nvPr>
            <p:ph type="body" idx="2"/>
          </p:nvPr>
        </p:nvSpPr>
        <p:spPr>
          <a:xfrm>
            <a:off x="6477000" y="916678"/>
            <a:ext cx="1930553" cy="463416"/>
          </a:xfrm>
        </p:spPr>
        <p:txBody>
          <a:bodyPr/>
          <a:lstStyle/>
          <a:p>
            <a:r>
              <a:rPr lang="en-US" b="1" dirty="0"/>
              <a:t>Pet</a:t>
            </a:r>
          </a:p>
        </p:txBody>
      </p:sp>
      <p:sp>
        <p:nvSpPr>
          <p:cNvPr id="5" name="TextBox 4"/>
          <p:cNvSpPr txBox="1"/>
          <p:nvPr/>
        </p:nvSpPr>
        <p:spPr>
          <a:xfrm>
            <a:off x="2568891" y="1559392"/>
            <a:ext cx="4606950" cy="2677656"/>
          </a:xfrm>
          <a:prstGeom prst="rect">
            <a:avLst/>
          </a:prstGeom>
          <a:noFill/>
        </p:spPr>
        <p:txBody>
          <a:bodyPr wrap="square" rtlCol="0">
            <a:spAutoFit/>
          </a:bodyPr>
          <a:lstStyle/>
          <a:p>
            <a:pPr lvl="2"/>
            <a:r>
              <a:rPr lang="en-US" dirty="0"/>
              <a:t>Resident has a disability-related need for the animal</a:t>
            </a:r>
          </a:p>
          <a:p>
            <a:pPr lvl="2"/>
            <a:endParaRPr lang="en-US" dirty="0"/>
          </a:p>
          <a:p>
            <a:pPr lvl="2"/>
            <a:endParaRPr lang="en-US" dirty="0"/>
          </a:p>
          <a:p>
            <a:pPr lvl="2"/>
            <a:endParaRPr lang="en-US" dirty="0"/>
          </a:p>
          <a:p>
            <a:pPr lvl="2"/>
            <a:endParaRPr lang="en-US" dirty="0"/>
          </a:p>
          <a:p>
            <a:pPr lvl="2"/>
            <a:r>
              <a:rPr lang="en-US" dirty="0"/>
              <a:t>Resident an provide verification that they are disabled</a:t>
            </a:r>
          </a:p>
          <a:p>
            <a:pPr lvl="2"/>
            <a:endParaRPr lang="en-US" dirty="0"/>
          </a:p>
          <a:p>
            <a:pPr lvl="2"/>
            <a:endParaRPr lang="en-US" dirty="0"/>
          </a:p>
          <a:p>
            <a:pPr lvl="2"/>
            <a:endParaRPr lang="en-US" dirty="0"/>
          </a:p>
          <a:p>
            <a:pPr lvl="2"/>
            <a:r>
              <a:rPr lang="en-US" dirty="0"/>
              <a:t>Because of that disability, the Resident needs the companionship and therapeutic benefits provided by the animal</a:t>
            </a:r>
          </a:p>
        </p:txBody>
      </p:sp>
      <p:sp>
        <p:nvSpPr>
          <p:cNvPr id="6" name="Multiply 5"/>
          <p:cNvSpPr/>
          <p:nvPr/>
        </p:nvSpPr>
        <p:spPr>
          <a:xfrm>
            <a:off x="7221149" y="1401024"/>
            <a:ext cx="838200" cy="838200"/>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Multiply 6"/>
          <p:cNvSpPr/>
          <p:nvPr/>
        </p:nvSpPr>
        <p:spPr>
          <a:xfrm>
            <a:off x="7221149" y="2423207"/>
            <a:ext cx="838200" cy="838200"/>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Multiply 7"/>
          <p:cNvSpPr/>
          <p:nvPr/>
        </p:nvSpPr>
        <p:spPr>
          <a:xfrm>
            <a:off x="7184623" y="3418843"/>
            <a:ext cx="838200" cy="838200"/>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83" y="1457562"/>
            <a:ext cx="533400" cy="67468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469" y="3548769"/>
            <a:ext cx="609600" cy="77107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531" y="2456772"/>
            <a:ext cx="609600" cy="771071"/>
          </a:xfrm>
          <a:prstGeom prst="rect">
            <a:avLst/>
          </a:prstGeom>
        </p:spPr>
      </p:pic>
    </p:spTree>
    <p:extLst>
      <p:ext uri="{BB962C8B-B14F-4D97-AF65-F5344CB8AC3E}">
        <p14:creationId xmlns:p14="http://schemas.microsoft.com/office/powerpoint/2010/main" val="3533266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buNone/>
            </a:pPr>
            <a:r>
              <a:rPr lang="en-US" sz="2000" dirty="0"/>
              <a:t>Another most common type of Reasonable Accommodation is a request for a transfer to a different apartment due to their disability before the end of their lease. </a:t>
            </a:r>
          </a:p>
          <a:p>
            <a:pPr>
              <a:buNone/>
            </a:pPr>
            <a:endParaRPr lang="en-US" sz="2000" dirty="0"/>
          </a:p>
          <a:p>
            <a:pPr>
              <a:buNone/>
            </a:pPr>
            <a:endParaRPr lang="en-US" sz="2000" dirty="0"/>
          </a:p>
        </p:txBody>
      </p:sp>
    </p:spTree>
    <p:extLst>
      <p:ext uri="{BB962C8B-B14F-4D97-AF65-F5344CB8AC3E}">
        <p14:creationId xmlns:p14="http://schemas.microsoft.com/office/powerpoint/2010/main" val="3603638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Text Placeholder 2"/>
          <p:cNvSpPr>
            <a:spLocks noGrp="1"/>
          </p:cNvSpPr>
          <p:nvPr>
            <p:ph type="body" idx="1"/>
          </p:nvPr>
        </p:nvSpPr>
        <p:spPr>
          <a:xfrm>
            <a:off x="304800" y="486213"/>
            <a:ext cx="4376252" cy="4371537"/>
          </a:xfrm>
        </p:spPr>
        <p:txBody>
          <a:bodyPr/>
          <a:lstStyle/>
          <a:p>
            <a:pPr marL="285750" indent="-285750"/>
            <a:r>
              <a:rPr lang="en-US" sz="1600" dirty="0">
                <a:latin typeface="Times New Roman" panose="02020603050405020304" pitchFamily="18" charset="0"/>
                <a:cs typeface="Times New Roman" panose="02020603050405020304" pitchFamily="18" charset="0"/>
              </a:rPr>
              <a:t>The law protects the rights of residents with disabilities from having to disclose unnecessary and confidential details about their disability to housing providers.</a:t>
            </a:r>
          </a:p>
          <a:p>
            <a:pPr>
              <a:buNone/>
            </a:pPr>
            <a:endParaRPr lang="en-US" sz="1600" dirty="0">
              <a:latin typeface="Times New Roman" panose="02020603050405020304" pitchFamily="18" charset="0"/>
              <a:cs typeface="Times New Roman" panose="02020603050405020304" pitchFamily="18" charset="0"/>
            </a:endParaRPr>
          </a:p>
          <a:p>
            <a:pPr marL="285750" indent="-285750"/>
            <a:r>
              <a:rPr lang="en-US" sz="1600" dirty="0">
                <a:latin typeface="Times New Roman" panose="02020603050405020304" pitchFamily="18" charset="0"/>
                <a:cs typeface="Times New Roman" panose="02020603050405020304" pitchFamily="18" charset="0"/>
              </a:rPr>
              <a:t>You cannot ask about the nature or severity of a person’s disability and you also cannot ask how long the resident has had the disability, UNLESS you are trying to determine whether the disability is temporary. </a:t>
            </a:r>
          </a:p>
          <a:p>
            <a:pPr>
              <a:buNone/>
            </a:pPr>
            <a:endParaRPr lang="en-US" sz="1600" dirty="0">
              <a:latin typeface="Times New Roman" panose="02020603050405020304" pitchFamily="18" charset="0"/>
              <a:cs typeface="Times New Roman" panose="02020603050405020304" pitchFamily="18" charset="0"/>
            </a:endParaRPr>
          </a:p>
          <a:p>
            <a:pPr marL="285750" indent="-285750"/>
            <a:r>
              <a:rPr lang="en-US" sz="1600" dirty="0">
                <a:latin typeface="Times New Roman" panose="02020603050405020304" pitchFamily="18" charset="0"/>
                <a:cs typeface="Times New Roman" panose="02020603050405020304" pitchFamily="18" charset="0"/>
              </a:rPr>
              <a:t>A resident who uses assistance aids, such as wheelchairs or animals, cannot be excluded from housing because they use these and other types of aids that may be necessary for them to be able to fully use and benefit from their housing communities.</a:t>
            </a:r>
          </a:p>
        </p:txBody>
      </p:sp>
      <p:sp>
        <p:nvSpPr>
          <p:cNvPr id="4" name="Text Placeholder 3"/>
          <p:cNvSpPr>
            <a:spLocks noGrp="1"/>
          </p:cNvSpPr>
          <p:nvPr>
            <p:ph type="body" idx="2"/>
          </p:nvPr>
        </p:nvSpPr>
        <p:spPr>
          <a:xfrm>
            <a:off x="4681052" y="486214"/>
            <a:ext cx="4158148" cy="4219136"/>
          </a:xfrm>
        </p:spPr>
        <p:txBody>
          <a:bodyPr/>
          <a:lstStyle/>
          <a:p>
            <a:r>
              <a:rPr lang="en-US" sz="1600" dirty="0">
                <a:latin typeface="Times New Roman" panose="02020603050405020304" pitchFamily="18" charset="0"/>
                <a:cs typeface="Times New Roman" panose="02020603050405020304" pitchFamily="18" charset="0"/>
              </a:rPr>
              <a:t>You cannot apply different terms or conditions for a disabled person from those of a non-disabled person, if the difference is based on disability. You also cannot charge a higher security deposit to a person that uses a wheelchair because he may damage the carpeting or flooring in an apartment.</a:t>
            </a:r>
          </a:p>
          <a:p>
            <a:pPr>
              <a:buNone/>
            </a:pP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 resident can arrange for outside services to take care of essential household and personal tasks. A housing provider cannot insist that, to be eligible for an apartment, a resident be able to perform personal care tasks or lease requirements without assistance.</a:t>
            </a:r>
          </a:p>
        </p:txBody>
      </p:sp>
    </p:spTree>
    <p:extLst>
      <p:ext uri="{BB962C8B-B14F-4D97-AF65-F5344CB8AC3E}">
        <p14:creationId xmlns:p14="http://schemas.microsoft.com/office/powerpoint/2010/main" val="2684032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p:nvPr/>
        </p:nvSpPr>
        <p:spPr>
          <a:xfrm>
            <a:off x="426127" y="408371"/>
            <a:ext cx="8260800" cy="1039500"/>
          </a:xfrm>
          <a:prstGeom prst="rect">
            <a:avLst/>
          </a:prstGeom>
          <a:noFill/>
          <a:ln>
            <a:noFill/>
          </a:ln>
        </p:spPr>
        <p:txBody>
          <a:bodyPr lIns="91425" tIns="45700" rIns="91425" bIns="45700" anchor="ctr" anchorCtr="0">
            <a:noAutofit/>
          </a:bodyPr>
          <a:lstStyle/>
          <a:p>
            <a:pPr lvl="0" algn="ctr" rtl="0">
              <a:spcBef>
                <a:spcPts val="0"/>
              </a:spcBef>
              <a:buNone/>
            </a:pPr>
            <a:r>
              <a:rPr lang="en" sz="3200" dirty="0">
                <a:solidFill>
                  <a:srgbClr val="6B7C72"/>
                </a:solidFill>
                <a:latin typeface="Georgia"/>
                <a:ea typeface="Georgia"/>
                <a:cs typeface="Georgia"/>
                <a:sym typeface="Georgia"/>
              </a:rPr>
              <a:t>REASONABLE MODIFICATIONS</a:t>
            </a:r>
          </a:p>
        </p:txBody>
      </p:sp>
      <p:sp>
        <p:nvSpPr>
          <p:cNvPr id="181" name="Shape 181"/>
          <p:cNvSpPr txBox="1"/>
          <p:nvPr/>
        </p:nvSpPr>
        <p:spPr>
          <a:xfrm>
            <a:off x="688025" y="1339900"/>
            <a:ext cx="7737000" cy="2970000"/>
          </a:xfrm>
          <a:prstGeom prst="rect">
            <a:avLst/>
          </a:prstGeom>
          <a:noFill/>
          <a:ln>
            <a:noFill/>
          </a:ln>
        </p:spPr>
        <p:txBody>
          <a:bodyPr lIns="91425" tIns="45700" rIns="91425" bIns="45700" anchor="t" anchorCtr="0">
            <a:noAutofit/>
          </a:bodyPr>
          <a:lstStyle/>
          <a:p>
            <a:pPr marL="342900" lvl="0" indent="-216534" rtl="0">
              <a:lnSpc>
                <a:spcPct val="80000"/>
              </a:lnSpc>
              <a:spcBef>
                <a:spcPts val="0"/>
              </a:spcBef>
              <a:buClr>
                <a:srgbClr val="6B7C72"/>
              </a:buClr>
              <a:buSzPct val="100000"/>
              <a:buFont typeface="Cambria"/>
              <a:buChar char="•"/>
            </a:pPr>
            <a:r>
              <a:rPr lang="en" sz="2400" dirty="0">
                <a:solidFill>
                  <a:srgbClr val="6B7C72"/>
                </a:solidFill>
                <a:latin typeface="Cambria"/>
                <a:ea typeface="Cambria"/>
                <a:cs typeface="Cambria"/>
                <a:sym typeface="Cambria"/>
              </a:rPr>
              <a:t>A structural change in the property to allow a person with a disability to fully utilize their housing.</a:t>
            </a:r>
          </a:p>
          <a:p>
            <a:pPr marL="126366" lvl="0" rtl="0">
              <a:lnSpc>
                <a:spcPct val="80000"/>
              </a:lnSpc>
              <a:spcBef>
                <a:spcPts val="518"/>
              </a:spcBef>
              <a:buClr>
                <a:srgbClr val="6B7C72"/>
              </a:buClr>
              <a:buSzPct val="100000"/>
            </a:pPr>
            <a:endParaRPr lang="en" sz="2400" dirty="0">
              <a:solidFill>
                <a:srgbClr val="6B7C72"/>
              </a:solidFill>
              <a:latin typeface="Cambria"/>
              <a:ea typeface="Cambria"/>
              <a:cs typeface="Cambria"/>
              <a:sym typeface="Cambria"/>
            </a:endParaRPr>
          </a:p>
          <a:p>
            <a:pPr marL="342900" lvl="0" indent="-216534" rtl="0">
              <a:lnSpc>
                <a:spcPct val="80000"/>
              </a:lnSpc>
              <a:spcBef>
                <a:spcPts val="518"/>
              </a:spcBef>
              <a:buClr>
                <a:srgbClr val="6B7C72"/>
              </a:buClr>
              <a:buSzPct val="100000"/>
              <a:buFont typeface="Cambria"/>
              <a:buChar char="•"/>
            </a:pPr>
            <a:r>
              <a:rPr lang="en" sz="2400" b="1" dirty="0">
                <a:solidFill>
                  <a:srgbClr val="6B7C72"/>
                </a:solidFill>
                <a:latin typeface="Cambria"/>
                <a:ea typeface="Cambria"/>
                <a:cs typeface="Cambria"/>
                <a:sym typeface="Cambria"/>
              </a:rPr>
              <a:t>Examples:</a:t>
            </a:r>
          </a:p>
          <a:p>
            <a:pPr marL="640080" lvl="1" indent="-221615" rtl="0">
              <a:lnSpc>
                <a:spcPct val="80000"/>
              </a:lnSpc>
              <a:spcBef>
                <a:spcPts val="518"/>
              </a:spcBef>
              <a:buClr>
                <a:srgbClr val="6B7C72"/>
              </a:buClr>
              <a:buSzPct val="100000"/>
              <a:buFont typeface="Cambria"/>
              <a:buChar char="•"/>
            </a:pPr>
            <a:r>
              <a:rPr lang="en" sz="2400" b="1" dirty="0">
                <a:solidFill>
                  <a:srgbClr val="6B7C72"/>
                </a:solidFill>
                <a:latin typeface="Cambria"/>
                <a:ea typeface="Cambria"/>
                <a:cs typeface="Cambria"/>
                <a:sym typeface="Cambria"/>
              </a:rPr>
              <a:t>Slap door handles.</a:t>
            </a:r>
          </a:p>
          <a:p>
            <a:pPr marL="640080" lvl="1" indent="-221615" rtl="0">
              <a:lnSpc>
                <a:spcPct val="80000"/>
              </a:lnSpc>
              <a:spcBef>
                <a:spcPts val="518"/>
              </a:spcBef>
              <a:buClr>
                <a:srgbClr val="6B7C72"/>
              </a:buClr>
              <a:buSzPct val="100000"/>
              <a:buFont typeface="Cambria"/>
              <a:buChar char="•"/>
            </a:pPr>
            <a:r>
              <a:rPr lang="en" sz="2400" b="1" dirty="0">
                <a:solidFill>
                  <a:srgbClr val="6B7C72"/>
                </a:solidFill>
                <a:latin typeface="Cambria"/>
                <a:ea typeface="Cambria"/>
                <a:cs typeface="Cambria"/>
                <a:sym typeface="Cambria"/>
              </a:rPr>
              <a:t>Light switches, electrical outlets, shower bars, thermostats, and AC placed at the proper height.</a:t>
            </a:r>
          </a:p>
          <a:p>
            <a:pPr marL="342900" lvl="0" indent="-87629" rtl="0">
              <a:lnSpc>
                <a:spcPct val="80000"/>
              </a:lnSpc>
              <a:spcBef>
                <a:spcPts val="444"/>
              </a:spcBef>
              <a:spcAft>
                <a:spcPts val="1600"/>
              </a:spcAft>
              <a:buNone/>
            </a:pPr>
            <a:endParaRPr sz="2220" dirty="0">
              <a:solidFill>
                <a:srgbClr val="424242"/>
              </a:solidFill>
              <a:latin typeface="Century Gothic"/>
              <a:ea typeface="Century Gothic"/>
              <a:cs typeface="Century Gothic"/>
              <a:sym typeface="Century Gothic"/>
            </a:endParaRPr>
          </a:p>
        </p:txBody>
      </p:sp>
      <p:sp>
        <p:nvSpPr>
          <p:cNvPr id="182" name="Shape 182"/>
          <p:cNvSpPr txBox="1"/>
          <p:nvPr/>
        </p:nvSpPr>
        <p:spPr>
          <a:xfrm>
            <a:off x="4166550" y="362825"/>
            <a:ext cx="810900" cy="330900"/>
          </a:xfrm>
          <a:prstGeom prst="rect">
            <a:avLst/>
          </a:prstGeom>
          <a:noFill/>
          <a:ln>
            <a:noFill/>
          </a:ln>
        </p:spPr>
        <p:txBody>
          <a:bodyPr lIns="91425" tIns="91425" rIns="91425" bIns="91425" anchor="ctr" anchorCtr="0">
            <a:noAutofit/>
          </a:bodyPr>
          <a:lstStyle/>
          <a:p>
            <a:pPr lvl="0" algn="ctr" rtl="0">
              <a:spcBef>
                <a:spcPts val="0"/>
              </a:spcBef>
              <a:buNone/>
            </a:pPr>
            <a:endParaRPr lang="en" sz="2400" b="1" dirty="0">
              <a:solidFill>
                <a:srgbClr val="6B7C72"/>
              </a:solidFill>
              <a:latin typeface="Cambria"/>
              <a:ea typeface="Cambria"/>
              <a:cs typeface="Cambria"/>
              <a:sym typeface="Cambr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has to pay for a Reasonable Modification?</a:t>
            </a:r>
          </a:p>
        </p:txBody>
      </p:sp>
      <p:sp>
        <p:nvSpPr>
          <p:cNvPr id="3" name="Text Placeholder 2"/>
          <p:cNvSpPr>
            <a:spLocks noGrp="1"/>
          </p:cNvSpPr>
          <p:nvPr>
            <p:ph type="body" idx="1"/>
          </p:nvPr>
        </p:nvSpPr>
        <p:spPr>
          <a:xfrm>
            <a:off x="228600" y="950850"/>
            <a:ext cx="8305800" cy="3241800"/>
          </a:xfrm>
        </p:spPr>
        <p:txBody>
          <a:bodyPr/>
          <a:lstStyle/>
          <a:p>
            <a:r>
              <a:rPr lang="en-US" dirty="0"/>
              <a:t>General rule is that in private market housing, the costs are the responsibility of the resident.</a:t>
            </a:r>
          </a:p>
          <a:p>
            <a:pPr>
              <a:buNone/>
            </a:pPr>
            <a:endParaRPr lang="en-US" dirty="0"/>
          </a:p>
          <a:p>
            <a:r>
              <a:rPr lang="en-US" dirty="0"/>
              <a:t>For federally funded properties, in most instances the housing provider will process the request, and if granted, will make the modification and pay for it.</a:t>
            </a:r>
          </a:p>
          <a:p>
            <a:endParaRPr lang="en-US" dirty="0"/>
          </a:p>
          <a:p>
            <a:pPr>
              <a:buNone/>
            </a:pPr>
            <a:endParaRPr lang="en-US" dirty="0"/>
          </a:p>
          <a:p>
            <a:pPr>
              <a:buNone/>
            </a:pPr>
            <a:endParaRPr lang="en-US" dirty="0"/>
          </a:p>
          <a:p>
            <a:endParaRPr lang="en-US" dirty="0"/>
          </a:p>
        </p:txBody>
      </p:sp>
      <p:sp>
        <p:nvSpPr>
          <p:cNvPr id="4" name="Text Placeholder 3"/>
          <p:cNvSpPr>
            <a:spLocks noGrp="1"/>
          </p:cNvSpPr>
          <p:nvPr>
            <p:ph type="body" idx="4294967295"/>
          </p:nvPr>
        </p:nvSpPr>
        <p:spPr>
          <a:xfrm>
            <a:off x="8001000" y="3105149"/>
            <a:ext cx="1143000" cy="815975"/>
          </a:xfrm>
        </p:spPr>
        <p:txBody>
          <a:bodyPr/>
          <a:lstStyle/>
          <a:p>
            <a:endParaRPr lang="en-US" dirty="0"/>
          </a:p>
          <a:p>
            <a:endParaRPr lang="en-US" dirty="0"/>
          </a:p>
        </p:txBody>
      </p:sp>
    </p:spTree>
    <p:extLst>
      <p:ext uri="{BB962C8B-B14F-4D97-AF65-F5344CB8AC3E}">
        <p14:creationId xmlns:p14="http://schemas.microsoft.com/office/powerpoint/2010/main" val="325621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Unlawful evictions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7924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266101" y="4471357"/>
            <a:ext cx="877900" cy="672143"/>
          </a:xfrm>
          <a:prstGeom prst="rect">
            <a:avLst/>
          </a:prstGeom>
        </p:spPr>
      </p:pic>
      <p:sp>
        <p:nvSpPr>
          <p:cNvPr id="3" name="TextBox 2"/>
          <p:cNvSpPr txBox="1"/>
          <p:nvPr/>
        </p:nvSpPr>
        <p:spPr>
          <a:xfrm>
            <a:off x="2640330" y="913060"/>
            <a:ext cx="571500" cy="300082"/>
          </a:xfrm>
          <a:prstGeom prst="rect">
            <a:avLst/>
          </a:prstGeom>
          <a:noFill/>
        </p:spPr>
        <p:txBody>
          <a:bodyPr wrap="square" rtlCol="0">
            <a:spAutoFit/>
          </a:bodyPr>
          <a:lstStyle/>
          <a:p>
            <a:pPr defTabSz="685800"/>
            <a:r>
              <a:rPr lang="en-US" sz="1350" kern="1200" dirty="0">
                <a:latin typeface="Gill Sans MT" panose="020B0502020104020203"/>
                <a:ea typeface="+mn-ea"/>
                <a:cs typeface="+mn-cs"/>
              </a:rPr>
              <a:t>*</a:t>
            </a:r>
          </a:p>
        </p:txBody>
      </p:sp>
      <p:sp>
        <p:nvSpPr>
          <p:cNvPr id="4" name="Oval 3"/>
          <p:cNvSpPr/>
          <p:nvPr/>
        </p:nvSpPr>
        <p:spPr>
          <a:xfrm>
            <a:off x="8403534" y="21149"/>
            <a:ext cx="603032" cy="56134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srgbClr val="FFFFFF"/>
              </a:solidFill>
              <a:latin typeface="Gill Sans MT" panose="020B0502020104020203"/>
            </a:endParaRPr>
          </a:p>
        </p:txBody>
      </p:sp>
    </p:spTree>
    <p:extLst>
      <p:ext uri="{BB962C8B-B14F-4D97-AF65-F5344CB8AC3E}">
        <p14:creationId xmlns:p14="http://schemas.microsoft.com/office/powerpoint/2010/main" val="186458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Illegal Evictions </a:t>
            </a:r>
          </a:p>
        </p:txBody>
      </p:sp>
      <p:sp>
        <p:nvSpPr>
          <p:cNvPr id="3" name="Text Placeholder 2"/>
          <p:cNvSpPr>
            <a:spLocks noGrp="1"/>
          </p:cNvSpPr>
          <p:nvPr>
            <p:ph type="body" sz="quarter" idx="14"/>
          </p:nvPr>
        </p:nvSpPr>
        <p:spPr>
          <a:xfrm>
            <a:off x="47023" y="1231077"/>
            <a:ext cx="6602633" cy="4041010"/>
          </a:xfrm>
        </p:spPr>
        <p:txBody>
          <a:bodyPr>
            <a:normAutofit fontScale="92500" lnSpcReduction="10000"/>
          </a:bodyPr>
          <a:lstStyle/>
          <a:p>
            <a:r>
              <a:rPr lang="en-US" sz="2700" spc="0" dirty="0">
                <a:latin typeface="Times New Roman" panose="02020603050405020304" pitchFamily="18" charset="0"/>
                <a:cs typeface="Times New Roman" panose="02020603050405020304" pitchFamily="18" charset="0"/>
              </a:rPr>
              <a:t>Illegal evictions, also known as "self-help”* or "constructive" evictions, are actions taken by landlords that violate tenants' rights in Mississippi. While specific situations may vary, illegal evictions generally include:</a:t>
            </a:r>
          </a:p>
          <a:p>
            <a:pPr marL="942975" lvl="1" indent="-428625"/>
            <a:r>
              <a:rPr lang="en-US" sz="2850" dirty="0">
                <a:solidFill>
                  <a:schemeClr val="bg1"/>
                </a:solidFill>
                <a:latin typeface="Times New Roman" panose="02020603050405020304" pitchFamily="18" charset="0"/>
                <a:cs typeface="Times New Roman" panose="02020603050405020304" pitchFamily="18" charset="0"/>
              </a:rPr>
              <a:t>Lockouts or Changing Locks.</a:t>
            </a:r>
          </a:p>
          <a:p>
            <a:pPr marL="942975" lvl="1" indent="-428625"/>
            <a:r>
              <a:rPr lang="en-US" sz="2700" dirty="0">
                <a:solidFill>
                  <a:schemeClr val="bg1"/>
                </a:solidFill>
                <a:latin typeface="Times New Roman" panose="02020603050405020304" pitchFamily="18" charset="0"/>
                <a:cs typeface="Times New Roman" panose="02020603050405020304" pitchFamily="18" charset="0"/>
              </a:rPr>
              <a:t>Shutting Off Utilities.</a:t>
            </a:r>
          </a:p>
          <a:p>
            <a:pPr marL="942975" lvl="1" indent="-428625"/>
            <a:r>
              <a:rPr lang="en-US" sz="2700" dirty="0">
                <a:solidFill>
                  <a:schemeClr val="bg1"/>
                </a:solidFill>
                <a:latin typeface="Times New Roman" panose="02020603050405020304" pitchFamily="18" charset="0"/>
                <a:cs typeface="Times New Roman" panose="02020603050405020304" pitchFamily="18" charset="0"/>
              </a:rPr>
              <a:t>Removing Belongings.</a:t>
            </a:r>
          </a:p>
          <a:p>
            <a:pPr marL="942975" lvl="1" indent="-428625"/>
            <a:r>
              <a:rPr lang="en-US" sz="2700" dirty="0">
                <a:solidFill>
                  <a:schemeClr val="bg1"/>
                </a:solidFill>
                <a:latin typeface="Times New Roman" panose="02020603050405020304" pitchFamily="18" charset="0"/>
                <a:cs typeface="Times New Roman" panose="02020603050405020304" pitchFamily="18" charset="0"/>
              </a:rPr>
              <a:t>Failure to Follow Eviction Procedures.</a:t>
            </a:r>
          </a:p>
          <a:p>
            <a:pPr lvl="1" indent="0">
              <a:buNone/>
            </a:pPr>
            <a:endParaRPr lang="en-US" sz="2700" dirty="0">
              <a:solidFill>
                <a:schemeClr val="bg1"/>
              </a:solidFill>
              <a:latin typeface="Times New Roman" panose="02020603050405020304" pitchFamily="18" charset="0"/>
              <a:cs typeface="Times New Roman" panose="02020603050405020304" pitchFamily="18" charset="0"/>
            </a:endParaRPr>
          </a:p>
          <a:p>
            <a:pPr lvl="1" indent="0">
              <a:buNone/>
            </a:pPr>
            <a:r>
              <a:rPr lang="en-US" sz="1200" dirty="0">
                <a:solidFill>
                  <a:schemeClr val="bg1"/>
                </a:solidFill>
                <a:latin typeface="Times New Roman" panose="02020603050405020304" pitchFamily="18" charset="0"/>
                <a:cs typeface="Times New Roman" panose="02020603050405020304" pitchFamily="18" charset="0"/>
              </a:rPr>
              <a:t>*If its not in the lease. Permitted ONLY if landlord has a written lease explicitly stating that the LL reserves this right AND it can be accomplished without breach of the peace.</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936" r="33936"/>
          <a:stretch>
            <a:fillRect/>
          </a:stretch>
        </p:blipFill>
        <p:spPr/>
      </p:pic>
      <p:pic>
        <p:nvPicPr>
          <p:cNvPr id="4" name="Picture 3"/>
          <p:cNvPicPr>
            <a:picLocks noChangeAspect="1"/>
          </p:cNvPicPr>
          <p:nvPr/>
        </p:nvPicPr>
        <p:blipFill>
          <a:blip r:embed="rId4"/>
          <a:stretch>
            <a:fillRect/>
          </a:stretch>
        </p:blipFill>
        <p:spPr>
          <a:xfrm>
            <a:off x="8266101" y="4471357"/>
            <a:ext cx="877900" cy="672143"/>
          </a:xfrm>
          <a:prstGeom prst="rect">
            <a:avLst/>
          </a:prstGeom>
        </p:spPr>
      </p:pic>
      <p:sp>
        <p:nvSpPr>
          <p:cNvPr id="6" name="Oval 5"/>
          <p:cNvSpPr/>
          <p:nvPr/>
        </p:nvSpPr>
        <p:spPr>
          <a:xfrm>
            <a:off x="5888421" y="89087"/>
            <a:ext cx="603032" cy="56134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srgbClr val="FFFFFF"/>
              </a:solidFill>
              <a:latin typeface="Arial"/>
            </a:endParaRPr>
          </a:p>
        </p:txBody>
      </p:sp>
    </p:spTree>
    <p:extLst>
      <p:ext uri="{BB962C8B-B14F-4D97-AF65-F5344CB8AC3E}">
        <p14:creationId xmlns:p14="http://schemas.microsoft.com/office/powerpoint/2010/main" val="28267833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LIHTC Properties</a:t>
            </a:r>
          </a:p>
        </p:txBody>
      </p:sp>
      <p:sp>
        <p:nvSpPr>
          <p:cNvPr id="3" name="Text Placeholder 2"/>
          <p:cNvSpPr>
            <a:spLocks noGrp="1"/>
          </p:cNvSpPr>
          <p:nvPr>
            <p:ph type="body" sz="quarter" idx="14"/>
          </p:nvPr>
        </p:nvSpPr>
        <p:spPr>
          <a:xfrm>
            <a:off x="304799" y="1250068"/>
            <a:ext cx="6344855" cy="2007482"/>
          </a:xfrm>
        </p:spPr>
        <p:txBody>
          <a:bodyPr>
            <a:normAutofit/>
          </a:bodyPr>
          <a:lstStyle/>
          <a:p>
            <a:r>
              <a:rPr lang="en-US" dirty="0"/>
              <a:t>During the compliance and extended use periods, an owner may only evict residents occupying qualifying tax credit units for good cause.</a:t>
            </a:r>
          </a:p>
          <a:p>
            <a:endParaRPr lang="en-US" dirty="0"/>
          </a:p>
          <a:p>
            <a:r>
              <a:rPr lang="en-US" dirty="0"/>
              <a:t>Non-renewal of a lease by the owner without good cause is also prohibited. All termination and non-renewal notices served upon residents must include a list of the specific violations(s) constituting “good cause” to allow the Corporation to monitor an owner’s compliance with this requirement. </a:t>
            </a:r>
          </a:p>
          <a:p>
            <a:endParaRPr lang="en-US" dirty="0"/>
          </a:p>
        </p:txBody>
      </p:sp>
      <p:pic>
        <p:nvPicPr>
          <p:cNvPr id="5" name="Picture Placeholder 4"/>
          <p:cNvPicPr>
            <a:picLocks noGrp="1" noChangeAspect="1"/>
          </p:cNvPicPr>
          <p:nvPr>
            <p:ph type="pic" sz="quarter" idx="10"/>
          </p:nvPr>
        </p:nvPicPr>
        <p:blipFill>
          <a:blip r:embed="rId2"/>
          <a:srcRect l="47" r="47"/>
          <a:stretch>
            <a:fillRect/>
          </a:stretch>
        </p:blipFill>
        <p:spPr>
          <a:prstGeom prst="rect">
            <a:avLst/>
          </a:prstGeom>
        </p:spPr>
      </p:pic>
    </p:spTree>
    <p:extLst>
      <p:ext uri="{BB962C8B-B14F-4D97-AF65-F5344CB8AC3E}">
        <p14:creationId xmlns:p14="http://schemas.microsoft.com/office/powerpoint/2010/main" val="8980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81" y="-89422"/>
            <a:ext cx="8280872" cy="1207008"/>
          </a:xfrm>
        </p:spPr>
        <p:txBody>
          <a:bodyPr>
            <a:normAutofit/>
          </a:bodyPr>
          <a:lstStyle/>
          <a:p>
            <a:r>
              <a:rPr lang="en-US" sz="3600" dirty="0"/>
              <a:t>Dr. martin Luther king and fair housing</a:t>
            </a:r>
          </a:p>
        </p:txBody>
      </p:sp>
      <p:sp>
        <p:nvSpPr>
          <p:cNvPr id="4" name="Content Placeholder 3"/>
          <p:cNvSpPr>
            <a:spLocks noGrp="1"/>
          </p:cNvSpPr>
          <p:nvPr>
            <p:ph sz="half" idx="1"/>
          </p:nvPr>
        </p:nvSpPr>
        <p:spPr>
          <a:xfrm>
            <a:off x="530447" y="842327"/>
            <a:ext cx="3906678" cy="2983230"/>
          </a:xfrm>
        </p:spPr>
        <p:txBody>
          <a:bodyPr/>
          <a:lstStyle/>
          <a:p>
            <a:r>
              <a:rPr lang="en-US" dirty="0"/>
              <a:t>Around 1965-1967, Dr. King co-led the Chicago Freedom Movement- a campaign that sought to challenge discrimination in employment, education, and housing in Chicago. Under the movement, they advocated for “open housing”- the right for Black Americans to buy homes anywhere they wish.</a:t>
            </a:r>
          </a:p>
        </p:txBody>
      </p:sp>
      <p:sp>
        <p:nvSpPr>
          <p:cNvPr id="5" name="Content Placeholder 4"/>
          <p:cNvSpPr>
            <a:spLocks noGrp="1"/>
          </p:cNvSpPr>
          <p:nvPr>
            <p:ph sz="half" idx="2"/>
          </p:nvPr>
        </p:nvSpPr>
        <p:spPr>
          <a:xfrm>
            <a:off x="4437125" y="914756"/>
            <a:ext cx="4582778" cy="2983230"/>
          </a:xfrm>
        </p:spPr>
        <p:txBody>
          <a:bodyPr>
            <a:normAutofit/>
          </a:bodyPr>
          <a:lstStyle/>
          <a:p>
            <a:r>
              <a:rPr lang="en-US" sz="2100" dirty="0"/>
              <a:t>Testing</a:t>
            </a:r>
          </a:p>
          <a:p>
            <a:pPr lvl="2"/>
            <a:r>
              <a:rPr lang="en-US" sz="1500" i="1" dirty="0"/>
              <a:t>“We sent Negroes in large numbers to the real estate offices in Gage Park. Every time Negroes went in, the real estate agent said ‘Oh, I’m sorry we don’t have anything listed.’ And then soon after that we sent some of our fine white staff members into those same real estate offices and the minute those white persons got in, they opened the book. ‘Oh yes, we have several things, now what exactly do you want?’”- Dr. Martin Luther King, Jr.</a:t>
            </a:r>
            <a:endParaRPr lang="en-US" sz="1500" dirty="0"/>
          </a:p>
        </p:txBody>
      </p:sp>
      <p:sp>
        <p:nvSpPr>
          <p:cNvPr id="7" name="AutoShape 2" descr="C:\Users\arichardson\Pictures\130_160_chicago_freedom_movement_crop_8d6633a856.webp"/>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kern="1200">
              <a:solidFill>
                <a:prstClr val="black"/>
              </a:solidFill>
              <a:latin typeface="Rockwell" panose="02060603020205020403"/>
              <a:ea typeface="+mn-ea"/>
              <a:cs typeface="+mn-cs"/>
            </a:endParaRPr>
          </a:p>
        </p:txBody>
      </p:sp>
      <p:pic>
        <p:nvPicPr>
          <p:cNvPr id="8" name="Picture 7"/>
          <p:cNvPicPr>
            <a:picLocks noChangeAspect="1"/>
          </p:cNvPicPr>
          <p:nvPr/>
        </p:nvPicPr>
        <p:blipFill>
          <a:blip r:embed="rId2"/>
          <a:stretch>
            <a:fillRect/>
          </a:stretch>
        </p:blipFill>
        <p:spPr>
          <a:xfrm>
            <a:off x="1038497" y="2717584"/>
            <a:ext cx="3836445" cy="2215946"/>
          </a:xfrm>
          <a:prstGeom prst="rect">
            <a:avLst/>
          </a:prstGeom>
        </p:spPr>
      </p:pic>
      <p:sp>
        <p:nvSpPr>
          <p:cNvPr id="9" name="TextBox 8"/>
          <p:cNvSpPr txBox="1"/>
          <p:nvPr/>
        </p:nvSpPr>
        <p:spPr>
          <a:xfrm>
            <a:off x="4874942" y="4702697"/>
            <a:ext cx="2642070" cy="253916"/>
          </a:xfrm>
          <a:prstGeom prst="rect">
            <a:avLst/>
          </a:prstGeom>
          <a:noFill/>
        </p:spPr>
        <p:txBody>
          <a:bodyPr wrap="none" rtlCol="0">
            <a:spAutoFit/>
          </a:bodyPr>
          <a:lstStyle/>
          <a:p>
            <a:pPr defTabSz="342900"/>
            <a:r>
              <a:rPr lang="en-US" sz="1050" i="1" kern="1200" dirty="0">
                <a:solidFill>
                  <a:prstClr val="black"/>
                </a:solidFill>
                <a:latin typeface="Rockwell" panose="02060603020205020403"/>
                <a:ea typeface="+mn-ea"/>
                <a:cs typeface="+mn-cs"/>
              </a:rPr>
              <a:t>August 5, 1966- Chicago Freedom March</a:t>
            </a:r>
          </a:p>
        </p:txBody>
      </p:sp>
    </p:spTree>
    <p:extLst>
      <p:ext uri="{BB962C8B-B14F-4D97-AF65-F5344CB8AC3E}">
        <p14:creationId xmlns:p14="http://schemas.microsoft.com/office/powerpoint/2010/main" val="607606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ctrTitle" idx="4294967295"/>
          </p:nvPr>
        </p:nvSpPr>
        <p:spPr>
          <a:xfrm>
            <a:off x="3913025" y="323388"/>
            <a:ext cx="1317900" cy="1159799"/>
          </a:xfrm>
          <a:prstGeom prst="rect">
            <a:avLst/>
          </a:prstGeom>
        </p:spPr>
        <p:txBody>
          <a:bodyPr lIns="91425" tIns="91425" rIns="91425" bIns="91425" anchor="t" anchorCtr="0">
            <a:noAutofit/>
          </a:bodyPr>
          <a:lstStyle/>
          <a:p>
            <a:pPr lvl="0" rtl="0">
              <a:spcBef>
                <a:spcPts val="0"/>
              </a:spcBef>
              <a:buNone/>
            </a:pPr>
            <a:r>
              <a:rPr lang="en" sz="1800">
                <a:solidFill>
                  <a:srgbClr val="6B7C72"/>
                </a:solidFill>
                <a:latin typeface="Cambria"/>
                <a:ea typeface="Cambria"/>
                <a:cs typeface="Cambria"/>
                <a:sym typeface="Cambria"/>
              </a:rPr>
              <a:t>THANKS!</a:t>
            </a:r>
          </a:p>
        </p:txBody>
      </p:sp>
      <p:sp>
        <p:nvSpPr>
          <p:cNvPr id="202" name="Shape 202"/>
          <p:cNvSpPr txBox="1">
            <a:spLocks noGrp="1"/>
          </p:cNvSpPr>
          <p:nvPr>
            <p:ph type="subTitle" idx="4294967295"/>
          </p:nvPr>
        </p:nvSpPr>
        <p:spPr>
          <a:xfrm>
            <a:off x="2045549" y="890475"/>
            <a:ext cx="5052900" cy="784800"/>
          </a:xfrm>
          <a:prstGeom prst="rect">
            <a:avLst/>
          </a:prstGeom>
        </p:spPr>
        <p:txBody>
          <a:bodyPr lIns="91425" tIns="91425" rIns="91425" bIns="91425" anchor="b" anchorCtr="0">
            <a:noAutofit/>
          </a:bodyPr>
          <a:lstStyle/>
          <a:p>
            <a:pPr lvl="0" algn="ctr" rtl="0">
              <a:spcBef>
                <a:spcPts val="0"/>
              </a:spcBef>
              <a:buNone/>
            </a:pPr>
            <a:r>
              <a:rPr lang="en" sz="3400" b="1">
                <a:solidFill>
                  <a:srgbClr val="6B7C72"/>
                </a:solidFill>
                <a:latin typeface="Cambria"/>
                <a:ea typeface="Cambria"/>
                <a:cs typeface="Cambria"/>
                <a:sym typeface="Cambria"/>
              </a:rPr>
              <a:t>Any Questions?</a:t>
            </a:r>
          </a:p>
        </p:txBody>
      </p:sp>
      <p:sp>
        <p:nvSpPr>
          <p:cNvPr id="203" name="Shape 203"/>
          <p:cNvSpPr txBox="1"/>
          <p:nvPr/>
        </p:nvSpPr>
        <p:spPr>
          <a:xfrm>
            <a:off x="3158025" y="1771375"/>
            <a:ext cx="2934600" cy="522900"/>
          </a:xfrm>
          <a:prstGeom prst="rect">
            <a:avLst/>
          </a:prstGeom>
          <a:noFill/>
          <a:ln>
            <a:noFill/>
          </a:ln>
        </p:spPr>
        <p:txBody>
          <a:bodyPr lIns="91425" tIns="45700" rIns="91425" bIns="45700" anchor="ctr" anchorCtr="0">
            <a:noAutofit/>
          </a:bodyPr>
          <a:lstStyle/>
          <a:p>
            <a:pPr lvl="0" algn="ctr" rtl="0">
              <a:spcBef>
                <a:spcPts val="0"/>
              </a:spcBef>
              <a:buNone/>
            </a:pPr>
            <a:r>
              <a:rPr lang="en" sz="2400" b="1">
                <a:solidFill>
                  <a:srgbClr val="6B7C72"/>
                </a:solidFill>
                <a:latin typeface="Georgia"/>
                <a:ea typeface="Georgia"/>
                <a:cs typeface="Georgia"/>
                <a:sym typeface="Georgia"/>
              </a:rPr>
              <a:t>CONTACT US!</a:t>
            </a:r>
          </a:p>
        </p:txBody>
      </p:sp>
      <p:sp>
        <p:nvSpPr>
          <p:cNvPr id="204" name="Shape 204"/>
          <p:cNvSpPr txBox="1"/>
          <p:nvPr/>
        </p:nvSpPr>
        <p:spPr>
          <a:xfrm>
            <a:off x="2177187" y="2724150"/>
            <a:ext cx="4789576" cy="1447800"/>
          </a:xfrm>
          <a:prstGeom prst="rect">
            <a:avLst/>
          </a:prstGeom>
          <a:noFill/>
          <a:ln>
            <a:noFill/>
          </a:ln>
        </p:spPr>
        <p:txBody>
          <a:bodyPr lIns="91425" tIns="45700" rIns="91425" bIns="45700" anchor="t" anchorCtr="0">
            <a:noAutofit/>
          </a:bodyPr>
          <a:lstStyle/>
          <a:p>
            <a:pPr marL="114300" lvl="0" indent="0" algn="ctr" rtl="0">
              <a:lnSpc>
                <a:spcPct val="115000"/>
              </a:lnSpc>
              <a:spcBef>
                <a:spcPts val="480"/>
              </a:spcBef>
              <a:buNone/>
            </a:pPr>
            <a:r>
              <a:rPr lang="en" sz="1800" b="1" dirty="0">
                <a:latin typeface="Century Gothic"/>
                <a:ea typeface="Century Gothic"/>
                <a:cs typeface="Century Gothic"/>
                <a:sym typeface="Century Gothic"/>
              </a:rPr>
              <a:t>Mississippi Center for Justice</a:t>
            </a:r>
          </a:p>
          <a:p>
            <a:pPr marL="114300" lvl="0" indent="0" algn="ctr" rtl="0">
              <a:lnSpc>
                <a:spcPct val="115000"/>
              </a:lnSpc>
              <a:spcBef>
                <a:spcPts val="480"/>
              </a:spcBef>
              <a:buNone/>
            </a:pPr>
            <a:r>
              <a:rPr lang="en" sz="1800" b="1" dirty="0">
                <a:latin typeface="Century Gothic"/>
                <a:ea typeface="Century Gothic"/>
                <a:cs typeface="Century Gothic"/>
                <a:sym typeface="Century Gothic"/>
              </a:rPr>
              <a:t>1-877-352-2269 (Toll Free)</a:t>
            </a:r>
          </a:p>
          <a:p>
            <a:pPr marL="114300" lvl="0" indent="0" algn="ctr" rtl="0">
              <a:lnSpc>
                <a:spcPct val="115000"/>
              </a:lnSpc>
              <a:spcBef>
                <a:spcPts val="480"/>
              </a:spcBef>
              <a:buNone/>
            </a:pPr>
            <a:r>
              <a:rPr lang="en-US" sz="2000" dirty="0">
                <a:solidFill>
                  <a:srgbClr val="424242"/>
                </a:solidFill>
                <a:latin typeface="Century Gothic"/>
                <a:ea typeface="Century Gothic"/>
                <a:cs typeface="Century Gothic"/>
                <a:sym typeface="Century Gothic"/>
                <a:hlinkClick r:id="rId3"/>
              </a:rPr>
              <a:t>housing@mscenterforjustice.org</a:t>
            </a:r>
            <a:r>
              <a:rPr lang="en-US" sz="2000" dirty="0">
                <a:solidFill>
                  <a:srgbClr val="424242"/>
                </a:solidFill>
                <a:latin typeface="Century Gothic"/>
                <a:ea typeface="Century Gothic"/>
                <a:cs typeface="Century Gothic"/>
                <a:sym typeface="Century Gothic"/>
              </a:rPr>
              <a:t> </a:t>
            </a:r>
            <a:endParaRPr sz="2000" dirty="0">
              <a:solidFill>
                <a:srgbClr val="424242"/>
              </a:solidFill>
              <a:latin typeface="Century Gothic"/>
              <a:ea typeface="Century Gothic"/>
              <a:cs typeface="Century Gothic"/>
              <a:sym typeface="Century Gothic"/>
            </a:endParaRPr>
          </a:p>
          <a:p>
            <a:pPr marL="342900" lvl="0" indent="-76200" algn="ctr" rtl="0">
              <a:lnSpc>
                <a:spcPct val="115000"/>
              </a:lnSpc>
              <a:spcBef>
                <a:spcPts val="480"/>
              </a:spcBef>
              <a:spcAft>
                <a:spcPts val="1600"/>
              </a:spcAft>
              <a:buNone/>
            </a:pPr>
            <a:endParaRPr dirty="0">
              <a:solidFill>
                <a:srgbClr val="424242"/>
              </a:solidFill>
              <a:latin typeface="Century Gothic"/>
              <a:ea typeface="Century Gothic"/>
              <a:cs typeface="Century Gothic"/>
              <a:sym typeface="Century Gothic"/>
            </a:endParaRPr>
          </a:p>
        </p:txBody>
      </p:sp>
      <p:pic>
        <p:nvPicPr>
          <p:cNvPr id="206" name="Shape 206"/>
          <p:cNvPicPr preferRelativeResize="0"/>
          <p:nvPr/>
        </p:nvPicPr>
        <p:blipFill rotWithShape="1">
          <a:blip r:embed="rId4">
            <a:alphaModFix/>
          </a:blip>
          <a:srcRect/>
          <a:stretch/>
        </p:blipFill>
        <p:spPr>
          <a:xfrm>
            <a:off x="807150" y="757800"/>
            <a:ext cx="1238400" cy="725400"/>
          </a:xfrm>
          <a:prstGeom prst="rect">
            <a:avLst/>
          </a:prstGeom>
          <a:noFill/>
          <a:ln>
            <a:noFill/>
          </a:ln>
        </p:spPr>
      </p:pic>
      <p:pic>
        <p:nvPicPr>
          <p:cNvPr id="207" name="Shape 207"/>
          <p:cNvPicPr preferRelativeResize="0"/>
          <p:nvPr/>
        </p:nvPicPr>
        <p:blipFill rotWithShape="1">
          <a:blip r:embed="rId4">
            <a:alphaModFix/>
          </a:blip>
          <a:srcRect/>
          <a:stretch/>
        </p:blipFill>
        <p:spPr>
          <a:xfrm>
            <a:off x="7098400" y="812050"/>
            <a:ext cx="1238400" cy="725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00" dirty="0"/>
              <a:t>ROAD TO THE Passage of the FAIR HOUSING ACT</a:t>
            </a:r>
          </a:p>
        </p:txBody>
      </p:sp>
      <p:sp>
        <p:nvSpPr>
          <p:cNvPr id="20" name="Picture Placeholder 19"/>
          <p:cNvSpPr>
            <a:spLocks noGrp="1"/>
          </p:cNvSpPr>
          <p:nvPr>
            <p:ph type="pic" idx="1"/>
          </p:nvPr>
        </p:nvSpPr>
        <p:spPr/>
      </p:sp>
      <p:sp>
        <p:nvSpPr>
          <p:cNvPr id="8" name="Text Placeholder 7"/>
          <p:cNvSpPr>
            <a:spLocks noGrp="1"/>
          </p:cNvSpPr>
          <p:nvPr>
            <p:ph type="body" sz="half" idx="2"/>
          </p:nvPr>
        </p:nvSpPr>
        <p:spPr>
          <a:xfrm>
            <a:off x="6412230" y="1817370"/>
            <a:ext cx="2731770" cy="3326130"/>
          </a:xfrm>
        </p:spPr>
        <p:txBody>
          <a:bodyPr>
            <a:normAutofit/>
          </a:bodyPr>
          <a:lstStyle/>
          <a:p>
            <a:pPr marL="214313" indent="-214313">
              <a:buFont typeface="Arial" panose="020B0604020202020204" pitchFamily="34" charset="0"/>
              <a:buChar char="•"/>
            </a:pPr>
            <a:r>
              <a:rPr lang="en-US" dirty="0"/>
              <a:t>Fair housing legislation was introduced before Congress before its passage in 1968</a:t>
            </a:r>
          </a:p>
          <a:p>
            <a:endParaRPr lang="en-US" dirty="0"/>
          </a:p>
          <a:p>
            <a:pPr marL="214313" indent="-214313">
              <a:buFont typeface="Arial" panose="020B0604020202020204" pitchFamily="34" charset="0"/>
              <a:buChar char="•"/>
            </a:pPr>
            <a:r>
              <a:rPr lang="en-US" u="sng" dirty="0"/>
              <a:t>Kerner Commission </a:t>
            </a:r>
            <a:r>
              <a:rPr lang="en-US" dirty="0"/>
              <a:t>Report on the causes, events, and aftermaths of the Civil Disorders of 1967 by the National Advisory Commission on Civil Disorders (released in March 1968)</a:t>
            </a:r>
          </a:p>
          <a:p>
            <a:pPr lvl="2"/>
            <a:r>
              <a:rPr lang="en-US" dirty="0"/>
              <a:t>Report that included a detailed history of African Americans in American Society and recommendation for improving the social conditions which foment riots. </a:t>
            </a:r>
          </a:p>
          <a:p>
            <a:pPr lvl="2"/>
            <a:endParaRPr lang="en-US" dirty="0"/>
          </a:p>
          <a:p>
            <a:endParaRPr lang="en-US" dirty="0"/>
          </a:p>
        </p:txBody>
      </p:sp>
      <p:sp>
        <p:nvSpPr>
          <p:cNvPr id="5" name="Content Placeholder 4"/>
          <p:cNvSpPr>
            <a:spLocks noGrp="1"/>
          </p:cNvSpPr>
          <p:nvPr>
            <p:ph idx="4294967295"/>
          </p:nvPr>
        </p:nvSpPr>
        <p:spPr>
          <a:xfrm>
            <a:off x="0" y="514351"/>
            <a:ext cx="5033963" cy="3764756"/>
          </a:xfrm>
        </p:spPr>
        <p:txBody>
          <a:bodyPr/>
          <a:lstStyle/>
          <a:p>
            <a:endParaRPr lang="en-US" dirty="0"/>
          </a:p>
          <a:p>
            <a:endParaRPr lang="en-US" dirty="0"/>
          </a:p>
          <a:p>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693" y="-278287"/>
            <a:ext cx="3338954" cy="4557394"/>
          </a:xfrm>
          <a:prstGeom prst="rect">
            <a:avLst/>
          </a:prstGeom>
        </p:spPr>
      </p:pic>
    </p:spTree>
    <p:extLst>
      <p:ext uri="{BB962C8B-B14F-4D97-AF65-F5344CB8AC3E}">
        <p14:creationId xmlns:p14="http://schemas.microsoft.com/office/powerpoint/2010/main" val="13769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 name="Content Placeholder 6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7067" y="-220967"/>
            <a:ext cx="4128515" cy="5753736"/>
          </a:xfr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683" y="-253746"/>
            <a:ext cx="4123136" cy="5819294"/>
          </a:xfrm>
          <a:prstGeom prst="rect">
            <a:avLst/>
          </a:prstGeom>
        </p:spPr>
      </p:pic>
    </p:spTree>
    <p:extLst>
      <p:ext uri="{BB962C8B-B14F-4D97-AF65-F5344CB8AC3E}">
        <p14:creationId xmlns:p14="http://schemas.microsoft.com/office/powerpoint/2010/main" val="55074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a:blip r:embed="rId3">
            <a:alphaModFix/>
          </a:blip>
          <a:stretch>
            <a:fillRect/>
          </a:stretch>
        </p:blipFill>
        <p:spPr>
          <a:xfrm>
            <a:off x="790200" y="1060400"/>
            <a:ext cx="3490800" cy="1778475"/>
          </a:xfrm>
          <a:prstGeom prst="rect">
            <a:avLst/>
          </a:prstGeom>
          <a:noFill/>
          <a:ln>
            <a:noFill/>
          </a:ln>
        </p:spPr>
      </p:pic>
      <p:sp>
        <p:nvSpPr>
          <p:cNvPr id="74" name="Shape 74"/>
          <p:cNvSpPr txBox="1"/>
          <p:nvPr/>
        </p:nvSpPr>
        <p:spPr>
          <a:xfrm>
            <a:off x="883425" y="367950"/>
            <a:ext cx="7106700" cy="613500"/>
          </a:xfrm>
          <a:prstGeom prst="rect">
            <a:avLst/>
          </a:prstGeom>
          <a:noFill/>
          <a:ln w="9525" cap="flat" cmpd="sng">
            <a:solidFill>
              <a:srgbClr val="FFFFFF"/>
            </a:solidFill>
            <a:prstDash val="solid"/>
            <a:round/>
            <a:headEnd type="none" w="med" len="med"/>
            <a:tailEnd type="none" w="med" len="med"/>
          </a:ln>
        </p:spPr>
        <p:txBody>
          <a:bodyPr lIns="91425" tIns="91425" rIns="91425" bIns="91425" anchor="t" anchorCtr="0">
            <a:noAutofit/>
          </a:bodyPr>
          <a:lstStyle/>
          <a:p>
            <a:pPr marL="54864" lvl="0" indent="-73914" algn="ctr" rtl="0">
              <a:spcBef>
                <a:spcPts val="0"/>
              </a:spcBef>
              <a:buClr>
                <a:schemeClr val="dk1"/>
              </a:buClr>
              <a:buSzPct val="39285"/>
              <a:buFont typeface="Arial"/>
              <a:buNone/>
            </a:pPr>
            <a:r>
              <a:rPr lang="en" sz="2800" b="1">
                <a:solidFill>
                  <a:schemeClr val="dk2"/>
                </a:solidFill>
                <a:latin typeface="Georgia"/>
                <a:ea typeface="Georgia"/>
                <a:cs typeface="Georgia"/>
                <a:sym typeface="Georgia"/>
              </a:rPr>
              <a:t>THE FEDERAL FAIR HOUSING ACT</a:t>
            </a:r>
          </a:p>
          <a:p>
            <a:pPr lvl="0" rtl="0">
              <a:spcBef>
                <a:spcPts val="0"/>
              </a:spcBef>
              <a:buNone/>
            </a:pPr>
            <a:endParaRPr sz="3200"/>
          </a:p>
        </p:txBody>
      </p:sp>
      <p:pic>
        <p:nvPicPr>
          <p:cNvPr id="75" name="Shape 75"/>
          <p:cNvPicPr preferRelativeResize="0"/>
          <p:nvPr/>
        </p:nvPicPr>
        <p:blipFill>
          <a:blip r:embed="rId4">
            <a:alphaModFix/>
          </a:blip>
          <a:stretch>
            <a:fillRect/>
          </a:stretch>
        </p:blipFill>
        <p:spPr>
          <a:xfrm>
            <a:off x="790200" y="2874225"/>
            <a:ext cx="3490800" cy="1778475"/>
          </a:xfrm>
          <a:prstGeom prst="rect">
            <a:avLst/>
          </a:prstGeom>
          <a:noFill/>
          <a:ln>
            <a:noFill/>
          </a:ln>
        </p:spPr>
      </p:pic>
      <p:sp>
        <p:nvSpPr>
          <p:cNvPr id="76" name="Shape 76"/>
          <p:cNvSpPr txBox="1"/>
          <p:nvPr/>
        </p:nvSpPr>
        <p:spPr>
          <a:xfrm>
            <a:off x="4372250" y="1060400"/>
            <a:ext cx="3692100" cy="3605400"/>
          </a:xfrm>
          <a:prstGeom prst="rect">
            <a:avLst/>
          </a:prstGeom>
          <a:noFill/>
          <a:ln>
            <a:noFill/>
          </a:ln>
        </p:spPr>
        <p:txBody>
          <a:bodyPr lIns="91425" tIns="91425" rIns="91425" bIns="91425" anchor="t" anchorCtr="0">
            <a:noAutofit/>
          </a:bodyPr>
          <a:lstStyle/>
          <a:p>
            <a:pPr marL="457200" lvl="0" indent="-393700" rtl="0">
              <a:lnSpc>
                <a:spcPct val="90000"/>
              </a:lnSpc>
              <a:spcBef>
                <a:spcPts val="0"/>
              </a:spcBef>
              <a:buClr>
                <a:schemeClr val="dk2"/>
              </a:buClr>
              <a:buSzPct val="100000"/>
              <a:buFont typeface="Cambria"/>
              <a:buChar char="●"/>
            </a:pPr>
            <a:r>
              <a:rPr lang="en" sz="2600" dirty="0">
                <a:solidFill>
                  <a:schemeClr val="dk2"/>
                </a:solidFill>
                <a:latin typeface="Cambria"/>
                <a:ea typeface="Cambria"/>
                <a:cs typeface="Cambria"/>
                <a:sym typeface="Cambria"/>
              </a:rPr>
              <a:t>What the Act does</a:t>
            </a:r>
          </a:p>
          <a:p>
            <a:pPr marL="457200" lvl="0" indent="-393700" rtl="0">
              <a:lnSpc>
                <a:spcPct val="90000"/>
              </a:lnSpc>
              <a:spcBef>
                <a:spcPts val="0"/>
              </a:spcBef>
              <a:buClr>
                <a:schemeClr val="dk2"/>
              </a:buClr>
              <a:buSzPct val="100000"/>
              <a:buFont typeface="Cambria"/>
              <a:buChar char="●"/>
            </a:pPr>
            <a:r>
              <a:rPr lang="en" sz="2600" dirty="0">
                <a:solidFill>
                  <a:schemeClr val="dk2"/>
                </a:solidFill>
                <a:latin typeface="Cambria"/>
                <a:ea typeface="Cambria"/>
                <a:cs typeface="Cambria"/>
                <a:sym typeface="Cambria"/>
              </a:rPr>
              <a:t>Passed in 1968, after the assassination of Rev. Dr. Martin Luther King, Jr.</a:t>
            </a:r>
          </a:p>
          <a:p>
            <a:pPr marL="457200" lvl="0" indent="-393700" rtl="0">
              <a:lnSpc>
                <a:spcPct val="90000"/>
              </a:lnSpc>
              <a:spcBef>
                <a:spcPts val="560"/>
              </a:spcBef>
              <a:buClr>
                <a:schemeClr val="dk2"/>
              </a:buClr>
              <a:buSzPct val="100000"/>
              <a:buFont typeface="Cambria"/>
              <a:buChar char="●"/>
            </a:pPr>
            <a:r>
              <a:rPr lang="en" sz="2600" dirty="0">
                <a:solidFill>
                  <a:schemeClr val="dk2"/>
                </a:solidFill>
                <a:latin typeface="Cambria"/>
                <a:ea typeface="Cambria"/>
                <a:cs typeface="Cambria"/>
                <a:sym typeface="Cambria"/>
              </a:rPr>
              <a:t>Significantly strengthened when it was amended in 1988</a:t>
            </a:r>
          </a:p>
          <a:p>
            <a:pPr marL="63500" lvl="0" rtl="0">
              <a:lnSpc>
                <a:spcPct val="90000"/>
              </a:lnSpc>
              <a:spcBef>
                <a:spcPts val="560"/>
              </a:spcBef>
              <a:buClr>
                <a:schemeClr val="dk2"/>
              </a:buClr>
              <a:buSzPct val="100000"/>
            </a:pPr>
            <a:endParaRPr lang="en" sz="2600" dirty="0">
              <a:solidFill>
                <a:schemeClr val="dk2"/>
              </a:solidFill>
              <a:latin typeface="Cambria"/>
              <a:ea typeface="Cambria"/>
              <a:cs typeface="Cambria"/>
              <a:sym typeface="Cambria"/>
            </a:endParaRPr>
          </a:p>
        </p:txBody>
      </p:sp>
      <p:sp>
        <p:nvSpPr>
          <p:cNvPr id="77" name="Shape 77"/>
          <p:cNvSpPr txBox="1"/>
          <p:nvPr/>
        </p:nvSpPr>
        <p:spPr>
          <a:xfrm>
            <a:off x="3675600" y="74700"/>
            <a:ext cx="1792800" cy="4056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chemeClr val="dk2"/>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p:nvPr/>
        </p:nvSpPr>
        <p:spPr>
          <a:xfrm>
            <a:off x="503100" y="428150"/>
            <a:ext cx="7758000" cy="629700"/>
          </a:xfrm>
          <a:prstGeom prst="rect">
            <a:avLst/>
          </a:prstGeom>
          <a:noFill/>
          <a:ln>
            <a:noFill/>
          </a:ln>
        </p:spPr>
        <p:txBody>
          <a:bodyPr lIns="91425" tIns="91425" rIns="91425" bIns="91425" anchor="t" anchorCtr="0">
            <a:noAutofit/>
          </a:bodyPr>
          <a:lstStyle/>
          <a:p>
            <a:pPr lvl="0" algn="ctr" rtl="0">
              <a:spcBef>
                <a:spcPts val="0"/>
              </a:spcBef>
              <a:buClr>
                <a:srgbClr val="6B7C72"/>
              </a:buClr>
              <a:buSzPct val="25000"/>
              <a:buFont typeface="Book Antiqua"/>
              <a:buNone/>
            </a:pPr>
            <a:r>
              <a:rPr lang="en" sz="3500" b="1">
                <a:solidFill>
                  <a:schemeClr val="dk2"/>
                </a:solidFill>
                <a:latin typeface="Georgia"/>
                <a:ea typeface="Georgia"/>
                <a:cs typeface="Georgia"/>
                <a:sym typeface="Georgia"/>
              </a:rPr>
              <a:t>  </a:t>
            </a:r>
            <a:r>
              <a:rPr lang="en" sz="2800" b="1">
                <a:solidFill>
                  <a:srgbClr val="6B7C72"/>
                </a:solidFill>
                <a:latin typeface="Georgia"/>
                <a:ea typeface="Georgia"/>
                <a:cs typeface="Georgia"/>
                <a:sym typeface="Georgia"/>
              </a:rPr>
              <a:t>SEVEN PROTECTED CLASSES</a:t>
            </a:r>
          </a:p>
        </p:txBody>
      </p:sp>
      <p:sp>
        <p:nvSpPr>
          <p:cNvPr id="83" name="Shape 83"/>
          <p:cNvSpPr txBox="1"/>
          <p:nvPr/>
        </p:nvSpPr>
        <p:spPr>
          <a:xfrm>
            <a:off x="2471375" y="1057850"/>
            <a:ext cx="4868700" cy="3222600"/>
          </a:xfrm>
          <a:prstGeom prst="rect">
            <a:avLst/>
          </a:prstGeom>
          <a:noFill/>
          <a:ln>
            <a:noFill/>
          </a:ln>
        </p:spPr>
        <p:txBody>
          <a:bodyPr lIns="91425" tIns="91425" rIns="91425" bIns="91425" anchor="t" anchorCtr="0">
            <a:noAutofit/>
          </a:bodyPr>
          <a:lstStyle/>
          <a:p>
            <a:pPr lvl="0" algn="just" rtl="0">
              <a:lnSpc>
                <a:spcPct val="115000"/>
              </a:lnSpc>
              <a:spcBef>
                <a:spcPts val="0"/>
              </a:spcBef>
              <a:buNone/>
            </a:pPr>
            <a:r>
              <a:rPr lang="en" sz="2400" dirty="0">
                <a:solidFill>
                  <a:srgbClr val="6B7C72"/>
                </a:solidFill>
                <a:latin typeface="Cambria"/>
                <a:ea typeface="Cambria"/>
                <a:cs typeface="Cambria"/>
                <a:sym typeface="Cambria"/>
              </a:rPr>
              <a:t>1)  Race</a:t>
            </a:r>
          </a:p>
          <a:p>
            <a:pPr lvl="0" algn="just" rtl="0">
              <a:lnSpc>
                <a:spcPct val="115000"/>
              </a:lnSpc>
              <a:spcBef>
                <a:spcPts val="640"/>
              </a:spcBef>
              <a:buNone/>
            </a:pPr>
            <a:r>
              <a:rPr lang="en" sz="2400" dirty="0">
                <a:solidFill>
                  <a:srgbClr val="6B7C72"/>
                </a:solidFill>
                <a:latin typeface="Cambria"/>
                <a:ea typeface="Cambria"/>
                <a:cs typeface="Cambria"/>
                <a:sym typeface="Cambria"/>
              </a:rPr>
              <a:t>2)  Disability</a:t>
            </a:r>
          </a:p>
          <a:p>
            <a:pPr lvl="0" algn="just" rtl="0">
              <a:lnSpc>
                <a:spcPct val="115000"/>
              </a:lnSpc>
              <a:spcBef>
                <a:spcPts val="640"/>
              </a:spcBef>
              <a:buNone/>
            </a:pPr>
            <a:r>
              <a:rPr lang="en" sz="2400" dirty="0">
                <a:solidFill>
                  <a:srgbClr val="6B7C72"/>
                </a:solidFill>
                <a:latin typeface="Cambria"/>
                <a:ea typeface="Cambria"/>
                <a:cs typeface="Cambria"/>
                <a:sym typeface="Cambria"/>
              </a:rPr>
              <a:t>3)  Family Status</a:t>
            </a:r>
          </a:p>
          <a:p>
            <a:pPr lvl="0" algn="just" rtl="0">
              <a:lnSpc>
                <a:spcPct val="115000"/>
              </a:lnSpc>
              <a:spcBef>
                <a:spcPts val="640"/>
              </a:spcBef>
              <a:buNone/>
            </a:pPr>
            <a:r>
              <a:rPr lang="en" sz="2400" dirty="0">
                <a:solidFill>
                  <a:srgbClr val="6B7C72"/>
                </a:solidFill>
                <a:latin typeface="Cambria"/>
                <a:ea typeface="Cambria"/>
                <a:cs typeface="Cambria"/>
                <a:sym typeface="Cambria"/>
              </a:rPr>
              <a:t>4)  National Origin</a:t>
            </a:r>
          </a:p>
          <a:p>
            <a:pPr lvl="0" rtl="0">
              <a:lnSpc>
                <a:spcPct val="115000"/>
              </a:lnSpc>
              <a:spcBef>
                <a:spcPts val="640"/>
              </a:spcBef>
              <a:buClr>
                <a:schemeClr val="dk1"/>
              </a:buClr>
              <a:buSzPct val="45833"/>
              <a:buFont typeface="Arial"/>
              <a:buNone/>
            </a:pPr>
            <a:r>
              <a:rPr lang="en" sz="2400" dirty="0">
                <a:solidFill>
                  <a:srgbClr val="6B7C72"/>
                </a:solidFill>
                <a:latin typeface="Cambria"/>
                <a:ea typeface="Cambria"/>
                <a:cs typeface="Cambria"/>
                <a:sym typeface="Cambria"/>
              </a:rPr>
              <a:t>5)  Sex</a:t>
            </a:r>
          </a:p>
          <a:p>
            <a:pPr lvl="0" rtl="0">
              <a:lnSpc>
                <a:spcPct val="115000"/>
              </a:lnSpc>
              <a:spcBef>
                <a:spcPts val="640"/>
              </a:spcBef>
              <a:buClr>
                <a:schemeClr val="dk1"/>
              </a:buClr>
              <a:buSzPct val="45833"/>
              <a:buFont typeface="Arial"/>
              <a:buNone/>
            </a:pPr>
            <a:r>
              <a:rPr lang="en" sz="2400" dirty="0">
                <a:solidFill>
                  <a:srgbClr val="6B7C72"/>
                </a:solidFill>
                <a:latin typeface="Cambria"/>
                <a:ea typeface="Cambria"/>
                <a:cs typeface="Cambria"/>
                <a:sym typeface="Cambria"/>
              </a:rPr>
              <a:t>6)  Religion</a:t>
            </a:r>
          </a:p>
          <a:p>
            <a:pPr lvl="0" rtl="0">
              <a:lnSpc>
                <a:spcPct val="115000"/>
              </a:lnSpc>
              <a:spcBef>
                <a:spcPts val="640"/>
              </a:spcBef>
              <a:buClr>
                <a:schemeClr val="dk1"/>
              </a:buClr>
              <a:buSzPct val="45833"/>
              <a:buFont typeface="Arial"/>
              <a:buNone/>
            </a:pPr>
            <a:r>
              <a:rPr lang="en" sz="2400" dirty="0">
                <a:solidFill>
                  <a:srgbClr val="6B7C72"/>
                </a:solidFill>
                <a:latin typeface="Cambria"/>
                <a:ea typeface="Cambria"/>
                <a:cs typeface="Cambria"/>
                <a:sym typeface="Cambria"/>
              </a:rPr>
              <a:t>7)  Color</a:t>
            </a:r>
          </a:p>
          <a:p>
            <a:pPr lvl="0" algn="just" rtl="0">
              <a:lnSpc>
                <a:spcPct val="115000"/>
              </a:lnSpc>
              <a:spcBef>
                <a:spcPts val="640"/>
              </a:spcBef>
              <a:buClr>
                <a:srgbClr val="6B7C72"/>
              </a:buClr>
              <a:buFont typeface="Book Antiqua"/>
              <a:buNone/>
            </a:pPr>
            <a:endParaRPr sz="2400" b="1" dirty="0">
              <a:solidFill>
                <a:srgbClr val="6B7C72"/>
              </a:solidFill>
              <a:latin typeface="Book Antiqua"/>
              <a:ea typeface="Book Antiqua"/>
              <a:cs typeface="Book Antiqua"/>
              <a:sym typeface="Book Antiqua"/>
            </a:endParaRPr>
          </a:p>
        </p:txBody>
      </p:sp>
      <p:sp>
        <p:nvSpPr>
          <p:cNvPr id="84" name="Shape 84"/>
          <p:cNvSpPr txBox="1"/>
          <p:nvPr/>
        </p:nvSpPr>
        <p:spPr>
          <a:xfrm>
            <a:off x="960225" y="4746625"/>
            <a:ext cx="7047900" cy="3082200"/>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85" name="Shape 85"/>
          <p:cNvSpPr txBox="1"/>
          <p:nvPr/>
        </p:nvSpPr>
        <p:spPr>
          <a:xfrm>
            <a:off x="3862950" y="138725"/>
            <a:ext cx="1419300" cy="289500"/>
          </a:xfrm>
          <a:prstGeom prst="rect">
            <a:avLst/>
          </a:prstGeom>
          <a:noFill/>
          <a:ln>
            <a:noFill/>
          </a:ln>
        </p:spPr>
        <p:txBody>
          <a:bodyPr lIns="91425" tIns="91425" rIns="91425" bIns="91425" anchor="ctr" anchorCtr="0">
            <a:noAutofit/>
          </a:bodyPr>
          <a:lstStyle/>
          <a:p>
            <a:pPr lvl="0" algn="ctr">
              <a:spcBef>
                <a:spcPts val="0"/>
              </a:spcBef>
              <a:buNone/>
            </a:pPr>
            <a:endParaRPr lang="en" sz="2400" b="1" dirty="0">
              <a:solidFill>
                <a:srgbClr val="6B7C7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fade">
                                      <p:cBhvr>
                                        <p:cTn id="7" dur="1000"/>
                                        <p:tgtEl>
                                          <p:spTgt spid="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3">
                                            <p:txEl>
                                              <p:pRg st="1" end="1"/>
                                            </p:txEl>
                                          </p:spTgt>
                                        </p:tgtEl>
                                        <p:attrNameLst>
                                          <p:attrName>style.visibility</p:attrName>
                                        </p:attrNameLst>
                                      </p:cBhvr>
                                      <p:to>
                                        <p:strVal val="visible"/>
                                      </p:to>
                                    </p:set>
                                    <p:animEffect transition="in" filter="fade">
                                      <p:cBhvr>
                                        <p:cTn id="10" dur="1000"/>
                                        <p:tgtEl>
                                          <p:spTgt spid="8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3">
                                            <p:txEl>
                                              <p:pRg st="2" end="2"/>
                                            </p:txEl>
                                          </p:spTgt>
                                        </p:tgtEl>
                                        <p:attrNameLst>
                                          <p:attrName>style.visibility</p:attrName>
                                        </p:attrNameLst>
                                      </p:cBhvr>
                                      <p:to>
                                        <p:strVal val="visible"/>
                                      </p:to>
                                    </p:set>
                                    <p:animEffect transition="in" filter="fade">
                                      <p:cBhvr>
                                        <p:cTn id="13" dur="1000"/>
                                        <p:tgtEl>
                                          <p:spTgt spid="8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3">
                                            <p:txEl>
                                              <p:pRg st="3" end="3"/>
                                            </p:txEl>
                                          </p:spTgt>
                                        </p:tgtEl>
                                        <p:attrNameLst>
                                          <p:attrName>style.visibility</p:attrName>
                                        </p:attrNameLst>
                                      </p:cBhvr>
                                      <p:to>
                                        <p:strVal val="visible"/>
                                      </p:to>
                                    </p:set>
                                    <p:animEffect transition="in" filter="fade">
                                      <p:cBhvr>
                                        <p:cTn id="16" dur="1000"/>
                                        <p:tgtEl>
                                          <p:spTgt spid="8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3">
                                            <p:txEl>
                                              <p:pRg st="4" end="4"/>
                                            </p:txEl>
                                          </p:spTgt>
                                        </p:tgtEl>
                                        <p:attrNameLst>
                                          <p:attrName>style.visibility</p:attrName>
                                        </p:attrNameLst>
                                      </p:cBhvr>
                                      <p:to>
                                        <p:strVal val="visible"/>
                                      </p:to>
                                    </p:set>
                                    <p:animEffect transition="in" filter="fade">
                                      <p:cBhvr>
                                        <p:cTn id="19" dur="1000"/>
                                        <p:tgtEl>
                                          <p:spTgt spid="8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3">
                                            <p:txEl>
                                              <p:pRg st="5" end="5"/>
                                            </p:txEl>
                                          </p:spTgt>
                                        </p:tgtEl>
                                        <p:attrNameLst>
                                          <p:attrName>style.visibility</p:attrName>
                                        </p:attrNameLst>
                                      </p:cBhvr>
                                      <p:to>
                                        <p:strVal val="visible"/>
                                      </p:to>
                                    </p:set>
                                    <p:animEffect transition="in" filter="fade">
                                      <p:cBhvr>
                                        <p:cTn id="22" dur="1000"/>
                                        <p:tgtEl>
                                          <p:spTgt spid="8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3">
                                            <p:txEl>
                                              <p:pRg st="6" end="6"/>
                                            </p:txEl>
                                          </p:spTgt>
                                        </p:tgtEl>
                                        <p:attrNameLst>
                                          <p:attrName>style.visibility</p:attrName>
                                        </p:attrNameLst>
                                      </p:cBhvr>
                                      <p:to>
                                        <p:strVal val="visible"/>
                                      </p:to>
                                    </p:set>
                                    <p:animEffect transition="in" filter="fade">
                                      <p:cBhvr>
                                        <p:cTn id="25" dur="1000"/>
                                        <p:tgtEl>
                                          <p:spTgt spid="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di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_Template_Classic-Clean-Sophisticated_MR - v4" id="{BEDDEF4C-1462-4989-8377-54CFA8C24657}" vid="{A6B5E652-DB13-4BF1-A544-B13ADD03D80C}"/>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68093</TotalTime>
  <Words>8702</Words>
  <Application>Microsoft Office PowerPoint</Application>
  <PresentationFormat>On-screen Show (16:9)</PresentationFormat>
  <Paragraphs>444</Paragraphs>
  <Slides>50</Slides>
  <Notes>41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50</vt:i4>
      </vt:variant>
    </vt:vector>
  </HeadingPairs>
  <TitlesOfParts>
    <vt:vector size="69" baseType="lpstr">
      <vt:lpstr>Calibri</vt:lpstr>
      <vt:lpstr>Droid Serif</vt:lpstr>
      <vt:lpstr>Constantia</vt:lpstr>
      <vt:lpstr>Gill Sans MT</vt:lpstr>
      <vt:lpstr>Rockwell</vt:lpstr>
      <vt:lpstr>Montserrat</vt:lpstr>
      <vt:lpstr>Arial Narrow</vt:lpstr>
      <vt:lpstr>Cambria</vt:lpstr>
      <vt:lpstr>Century Gothic</vt:lpstr>
      <vt:lpstr>Georgia</vt:lpstr>
      <vt:lpstr>Arial</vt:lpstr>
      <vt:lpstr>Book Antiqua</vt:lpstr>
      <vt:lpstr>Wingdings</vt:lpstr>
      <vt:lpstr>Times New Roman</vt:lpstr>
      <vt:lpstr>Rockwell Condensed</vt:lpstr>
      <vt:lpstr>Perdita template</vt:lpstr>
      <vt:lpstr>Wood Type</vt:lpstr>
      <vt:lpstr>Parcel</vt:lpstr>
      <vt:lpstr>Office Theme</vt:lpstr>
      <vt:lpstr>FAIR  HOUSING ACT  101 Ashley Richardson Mississippi Center for Justice</vt:lpstr>
      <vt:lpstr>PowerPoint Presentation</vt:lpstr>
      <vt:lpstr>PowerPoint Presentation</vt:lpstr>
      <vt:lpstr>Jim Crow Laws Civil rights movement</vt:lpstr>
      <vt:lpstr>Dr. martin Luther king and fair housing</vt:lpstr>
      <vt:lpstr>ROAD TO THE Passage of the FAIR HOUSING ACT</vt:lpstr>
      <vt:lpstr>PowerPoint Presentation</vt:lpstr>
      <vt:lpstr>PowerPoint Presentation</vt:lpstr>
      <vt:lpstr>PowerPoint Presentation</vt:lpstr>
      <vt:lpstr>Religion</vt:lpstr>
      <vt:lpstr>FAMILIAL STATUS</vt:lpstr>
      <vt:lpstr>SEX</vt:lpstr>
      <vt:lpstr>PowerPoint Presentation</vt:lpstr>
      <vt:lpstr>PowerPoint Presentation</vt:lpstr>
      <vt:lpstr>PowerPoint Presentation</vt:lpstr>
      <vt:lpstr>PowerPoint Presentation</vt:lpstr>
      <vt:lpstr>Discriminate in Terms or Conditions </vt:lpstr>
      <vt:lpstr>PowerPoint Presentation</vt:lpstr>
      <vt:lpstr>Marketing</vt:lpstr>
      <vt:lpstr>PowerPoint Presentation</vt:lpstr>
      <vt:lpstr>PowerPoint Presentation</vt:lpstr>
      <vt:lpstr>Advertising</vt:lpstr>
      <vt:lpstr>PowerPoint Presentation</vt:lpstr>
      <vt:lpstr>Refuse to Rent or Negotiate</vt:lpstr>
      <vt:lpstr>Untruthful Information</vt:lpstr>
      <vt:lpstr>PowerPoint Presentation</vt:lpstr>
      <vt:lpstr>PowerPoint Presentation</vt:lpstr>
      <vt:lpstr>VAWA</vt:lpstr>
      <vt:lpstr>PowerPoint Presentation</vt:lpstr>
      <vt:lpstr>What can you do?</vt:lpstr>
      <vt:lpstr>PowerPoint Presentation</vt:lpstr>
      <vt:lpstr>PowerPoint Presentation</vt:lpstr>
      <vt:lpstr>PowerPoint Presentation</vt:lpstr>
      <vt:lpstr>PowerPoint Presentation</vt:lpstr>
      <vt:lpstr>PowerPoint Presentation</vt:lpstr>
      <vt:lpstr>When the disability is not readily apparent/obvious</vt:lpstr>
      <vt:lpstr>PowerPoint Presentation</vt:lpstr>
      <vt:lpstr>ASSISTANCE ANIMALS</vt:lpstr>
      <vt:lpstr>ASSISTANCE ANIMALS</vt:lpstr>
      <vt:lpstr>Interactive Tool from HUD</vt:lpstr>
      <vt:lpstr>What is the difference between an Emotional Support Animal and a Pet?</vt:lpstr>
      <vt:lpstr>PowerPoint Presentation</vt:lpstr>
      <vt:lpstr>PowerPoint Presentation</vt:lpstr>
      <vt:lpstr>PowerPoint Presentation</vt:lpstr>
      <vt:lpstr>Who has to pay for a Reasonable Modification?</vt:lpstr>
      <vt:lpstr>Unlawful evictions</vt:lpstr>
      <vt:lpstr>PowerPoint Presentation</vt:lpstr>
      <vt:lpstr>Illegal Evictions </vt:lpstr>
      <vt:lpstr>LIHTC Properties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HOUSING  101</dc:title>
  <dc:creator>Ashley Richardson</dc:creator>
  <cp:lastModifiedBy>Julie Brooks</cp:lastModifiedBy>
  <cp:revision>327</cp:revision>
  <cp:lastPrinted>2022-07-25T14:32:30Z</cp:lastPrinted>
  <dcterms:modified xsi:type="dcterms:W3CDTF">2024-04-15T19:56:25Z</dcterms:modified>
</cp:coreProperties>
</file>